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5"/>
  </p:sldMasterIdLst>
  <p:notesMasterIdLst>
    <p:notesMasterId r:id="rId36"/>
  </p:notesMasterIdLst>
  <p:handoutMasterIdLst>
    <p:handoutMasterId r:id="rId37"/>
  </p:handoutMasterIdLst>
  <p:sldIdLst>
    <p:sldId id="687" r:id="rId6"/>
    <p:sldId id="698" r:id="rId7"/>
    <p:sldId id="703" r:id="rId8"/>
    <p:sldId id="2039" r:id="rId9"/>
    <p:sldId id="2042" r:id="rId10"/>
    <p:sldId id="2043" r:id="rId11"/>
    <p:sldId id="2035" r:id="rId12"/>
    <p:sldId id="6004" r:id="rId13"/>
    <p:sldId id="784" r:id="rId14"/>
    <p:sldId id="706" r:id="rId15"/>
    <p:sldId id="794" r:id="rId16"/>
    <p:sldId id="713" r:id="rId17"/>
    <p:sldId id="6002" r:id="rId18"/>
    <p:sldId id="901" r:id="rId19"/>
    <p:sldId id="258" r:id="rId20"/>
    <p:sldId id="2030" r:id="rId21"/>
    <p:sldId id="2015" r:id="rId22"/>
    <p:sldId id="2034" r:id="rId23"/>
    <p:sldId id="283" r:id="rId24"/>
    <p:sldId id="721" r:id="rId25"/>
    <p:sldId id="6005" r:id="rId26"/>
    <p:sldId id="782" r:id="rId27"/>
    <p:sldId id="726" r:id="rId28"/>
    <p:sldId id="2040" r:id="rId29"/>
    <p:sldId id="2044" r:id="rId30"/>
    <p:sldId id="723" r:id="rId31"/>
    <p:sldId id="789" r:id="rId32"/>
    <p:sldId id="6003" r:id="rId33"/>
    <p:sldId id="256" r:id="rId34"/>
    <p:sldId id="697" r:id="rId35"/>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5" userDrawn="1">
          <p15:clr>
            <a:srgbClr val="A4A3A4"/>
          </p15:clr>
        </p15:guide>
        <p15:guide id="2" pos="4152"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9AE98E-DF54-876C-F47A-15C45F8D3968}" name="Ella Markham" initials="EM" userId="S::emarkham@marchnetworks.com::c4359569-45a8-4e28-8d42-3e64208148c6" providerId="AD"/>
  <p188:author id="{C01ECAD7-DF6E-21BB-6719-41C831DF2C03}" name="Ian Cameron" initials="IC" userId="S::icameron@marchnetworks.com::060e8f68-fcb5-4075-8748-7f1e9d4bf5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webb" initials="" lastIdx="13" clrIdx="0"/>
  <p:cmAuthor id="1" name="Erica Miskew" initials="EM" lastIdx="58" clrIdx="1"/>
  <p:cmAuthor id="2" name="Greg  Rouble"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E62"/>
    <a:srgbClr val="36393B"/>
    <a:srgbClr val="767A7F"/>
    <a:srgbClr val="4593C7"/>
    <a:srgbClr val="D6DDE0"/>
    <a:srgbClr val="0082C5"/>
    <a:srgbClr val="0067AB"/>
    <a:srgbClr val="E7E7E7"/>
    <a:srgbClr val="183762"/>
    <a:srgbClr val="F99D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955C6-CBCC-D3FA-8730-539335DE8F29}" v="8" dt="2023-11-13T15:19:43.470"/>
    <p1510:client id="{750FAB84-AF56-4F2B-AD43-A8367A4CEB3A}" v="40" dt="2023-11-10T18:39:33.732"/>
    <p1510:client id="{F1E1AFCE-80D3-3F41-A749-CDC29E9FA368}" v="76" dt="2023-11-13T15:25:50.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p:restoredTop sz="71182"/>
  </p:normalViewPr>
  <p:slideViewPr>
    <p:cSldViewPr snapToGrid="0">
      <p:cViewPr varScale="1">
        <p:scale>
          <a:sx n="112" d="100"/>
          <a:sy n="112" d="100"/>
        </p:scale>
        <p:origin x="1880" y="176"/>
      </p:cViewPr>
      <p:guideLst>
        <p:guide orient="horz" pos="2025"/>
        <p:guide pos="415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12" tIns="46656" rIns="93312" bIns="46656" rtlCol="0"/>
          <a:lstStyle>
            <a:lvl1pPr algn="l">
              <a:defRPr sz="1200"/>
            </a:lvl1pPr>
          </a:lstStyle>
          <a:p>
            <a:endParaRPr lang="en-US"/>
          </a:p>
        </p:txBody>
      </p:sp>
      <p:sp>
        <p:nvSpPr>
          <p:cNvPr id="3" name="Date Placeholder 2"/>
          <p:cNvSpPr>
            <a:spLocks noGrp="1"/>
          </p:cNvSpPr>
          <p:nvPr>
            <p:ph type="dt" sz="quarter" idx="1"/>
          </p:nvPr>
        </p:nvSpPr>
        <p:spPr>
          <a:xfrm>
            <a:off x="3978132" y="1"/>
            <a:ext cx="3043343" cy="465455"/>
          </a:xfrm>
          <a:prstGeom prst="rect">
            <a:avLst/>
          </a:prstGeom>
        </p:spPr>
        <p:txBody>
          <a:bodyPr vert="horz" lIns="93312" tIns="46656" rIns="93312" bIns="46656" rtlCol="0"/>
          <a:lstStyle>
            <a:lvl1pPr algn="r">
              <a:defRPr sz="1200"/>
            </a:lvl1pPr>
          </a:lstStyle>
          <a:p>
            <a:fld id="{F639E8D1-30A2-9244-9C68-E59F6B5FC5B5}" type="datetimeFigureOut">
              <a:rPr lang="en-US" smtClean="0"/>
              <a:t>11/13/23</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2" tIns="46656" rIns="93312" bIns="46656"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2" tIns="46656" rIns="93312" bIns="46656" rtlCol="0" anchor="b"/>
          <a:lstStyle>
            <a:lvl1pPr algn="r">
              <a:defRPr sz="1200"/>
            </a:lvl1pPr>
          </a:lstStyle>
          <a:p>
            <a:fld id="{301D101E-74BC-334C-B5F2-8DE273272E57}" type="slidenum">
              <a:rPr lang="en-US" smtClean="0"/>
              <a:t>‹#›</a:t>
            </a:fld>
            <a:endParaRPr lang="en-US"/>
          </a:p>
        </p:txBody>
      </p:sp>
    </p:spTree>
    <p:extLst>
      <p:ext uri="{BB962C8B-B14F-4D97-AF65-F5344CB8AC3E}">
        <p14:creationId xmlns:p14="http://schemas.microsoft.com/office/powerpoint/2010/main" val="1733566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12" tIns="46656" rIns="93312" bIns="46656" rtlCol="0"/>
          <a:lstStyle>
            <a:lvl1pPr algn="l">
              <a:defRPr sz="1200"/>
            </a:lvl1pPr>
          </a:lstStyle>
          <a:p>
            <a:endParaRPr lang="en-US"/>
          </a:p>
        </p:txBody>
      </p:sp>
      <p:sp>
        <p:nvSpPr>
          <p:cNvPr id="3" name="Date Placeholder 2"/>
          <p:cNvSpPr>
            <a:spLocks noGrp="1"/>
          </p:cNvSpPr>
          <p:nvPr>
            <p:ph type="dt" idx="1"/>
          </p:nvPr>
        </p:nvSpPr>
        <p:spPr>
          <a:xfrm>
            <a:off x="3978132" y="1"/>
            <a:ext cx="3043343" cy="465455"/>
          </a:xfrm>
          <a:prstGeom prst="rect">
            <a:avLst/>
          </a:prstGeom>
        </p:spPr>
        <p:txBody>
          <a:bodyPr vert="horz" lIns="93312" tIns="46656" rIns="93312" bIns="46656" rtlCol="0"/>
          <a:lstStyle>
            <a:lvl1pPr algn="r">
              <a:defRPr sz="1200"/>
            </a:lvl1pPr>
          </a:lstStyle>
          <a:p>
            <a:fld id="{32F8CC1B-B44F-3342-BEDB-BAEA311F8F79}" type="datetimeFigureOut">
              <a:rPr lang="en-US" smtClean="0"/>
              <a:t>11/13/23</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12" tIns="46656" rIns="93312" bIns="46656"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2" tIns="46656" rIns="93312" bIns="46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2" tIns="46656" rIns="93312" bIns="46656"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2" tIns="46656" rIns="93312" bIns="46656" rtlCol="0" anchor="b"/>
          <a:lstStyle>
            <a:lvl1pPr algn="r">
              <a:defRPr sz="1200"/>
            </a:lvl1pPr>
          </a:lstStyle>
          <a:p>
            <a:fld id="{D9C6EB1F-9B6C-2D43-B123-9541F2631B52}" type="slidenum">
              <a:rPr lang="en-US" smtClean="0"/>
              <a:t>‹#›</a:t>
            </a:fld>
            <a:endParaRPr lang="en-US"/>
          </a:p>
        </p:txBody>
      </p:sp>
    </p:spTree>
    <p:extLst>
      <p:ext uri="{BB962C8B-B14F-4D97-AF65-F5344CB8AC3E}">
        <p14:creationId xmlns:p14="http://schemas.microsoft.com/office/powerpoint/2010/main" val="26986311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0">
              <a:solidFill>
                <a:srgbClr val="FF0000"/>
              </a:solidFill>
            </a:endParaRPr>
          </a:p>
        </p:txBody>
      </p:sp>
      <p:sp>
        <p:nvSpPr>
          <p:cNvPr id="4" name="Slide Number Placeholder 3"/>
          <p:cNvSpPr>
            <a:spLocks noGrp="1"/>
          </p:cNvSpPr>
          <p:nvPr>
            <p:ph type="sldNum" sz="quarter" idx="5"/>
          </p:nvPr>
        </p:nvSpPr>
        <p:spPr/>
        <p:txBody>
          <a:bodyPr/>
          <a:lstStyle/>
          <a:p>
            <a:fld id="{D9C6EB1F-9B6C-2D43-B123-9541F2631B52}" type="slidenum">
              <a:rPr lang="en-US" smtClean="0"/>
              <a:t>2</a:t>
            </a:fld>
            <a:endParaRPr lang="en-US"/>
          </a:p>
        </p:txBody>
      </p:sp>
    </p:spTree>
    <p:extLst>
      <p:ext uri="{BB962C8B-B14F-4D97-AF65-F5344CB8AC3E}">
        <p14:creationId xmlns:p14="http://schemas.microsoft.com/office/powerpoint/2010/main" val="40248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C6EB1F-9B6C-2D43-B123-9541F2631B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60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C9485A-F929-F94A-9C99-B8029E90B81F}" type="slidenum">
              <a:rPr lang="en-US" smtClean="0"/>
              <a:t>15</a:t>
            </a:fld>
            <a:endParaRPr lang="en-US"/>
          </a:p>
        </p:txBody>
      </p:sp>
    </p:spTree>
    <p:extLst>
      <p:ext uri="{BB962C8B-B14F-4D97-AF65-F5344CB8AC3E}">
        <p14:creationId xmlns:p14="http://schemas.microsoft.com/office/powerpoint/2010/main" val="267142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6EB1F-9B6C-2D43-B123-9541F2631B52}" type="slidenum">
              <a:rPr lang="en-US" smtClean="0"/>
              <a:t>16</a:t>
            </a:fld>
            <a:endParaRPr lang="en-US"/>
          </a:p>
        </p:txBody>
      </p:sp>
    </p:spTree>
    <p:extLst>
      <p:ext uri="{BB962C8B-B14F-4D97-AF65-F5344CB8AC3E}">
        <p14:creationId xmlns:p14="http://schemas.microsoft.com/office/powerpoint/2010/main" val="3651247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A3BB1E-F302-E647-8407-A90300B3D6EE}" type="slidenum">
              <a:rPr lang="en-US" smtClean="0"/>
              <a:t>17</a:t>
            </a:fld>
            <a:endParaRPr lang="en-US"/>
          </a:p>
        </p:txBody>
      </p:sp>
    </p:spTree>
    <p:extLst>
      <p:ext uri="{BB962C8B-B14F-4D97-AF65-F5344CB8AC3E}">
        <p14:creationId xmlns:p14="http://schemas.microsoft.com/office/powerpoint/2010/main" val="410161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C6EB1F-9B6C-2D43-B123-9541F2631B52}" type="slidenum">
              <a:rPr lang="en-US" smtClean="0"/>
              <a:t>18</a:t>
            </a:fld>
            <a:endParaRPr lang="en-US"/>
          </a:p>
        </p:txBody>
      </p:sp>
    </p:spTree>
    <p:extLst>
      <p:ext uri="{BB962C8B-B14F-4D97-AF65-F5344CB8AC3E}">
        <p14:creationId xmlns:p14="http://schemas.microsoft.com/office/powerpoint/2010/main" val="2651722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C6EB1F-9B6C-2D43-B123-9541F2631B52}" type="slidenum">
              <a:rPr lang="en-US" smtClean="0"/>
              <a:t>20</a:t>
            </a:fld>
            <a:endParaRPr lang="en-US"/>
          </a:p>
        </p:txBody>
      </p:sp>
    </p:spTree>
    <p:extLst>
      <p:ext uri="{BB962C8B-B14F-4D97-AF65-F5344CB8AC3E}">
        <p14:creationId xmlns:p14="http://schemas.microsoft.com/office/powerpoint/2010/main" val="381001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00775" cy="34893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74056B9-75D4-3549-B970-A89702A8C217}" type="slidenum">
              <a:rPr lang="en-US" smtClean="0"/>
              <a:pPr>
                <a:defRPr/>
              </a:pPr>
              <a:t>21</a:t>
            </a:fld>
            <a:endParaRPr lang="en-US"/>
          </a:p>
        </p:txBody>
      </p:sp>
    </p:spTree>
    <p:extLst>
      <p:ext uri="{BB962C8B-B14F-4D97-AF65-F5344CB8AC3E}">
        <p14:creationId xmlns:p14="http://schemas.microsoft.com/office/powerpoint/2010/main" val="2907349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9C6EB1F-9B6C-2D43-B123-9541F2631B52}" type="slidenum">
              <a:rPr lang="en-US" smtClean="0"/>
              <a:t>22</a:t>
            </a:fld>
            <a:endParaRPr lang="en-US"/>
          </a:p>
        </p:txBody>
      </p:sp>
    </p:spTree>
    <p:extLst>
      <p:ext uri="{BB962C8B-B14F-4D97-AF65-F5344CB8AC3E}">
        <p14:creationId xmlns:p14="http://schemas.microsoft.com/office/powerpoint/2010/main" val="234932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9C6EB1F-9B6C-2D43-B123-9541F2631B52}" type="slidenum">
              <a:rPr lang="en-US" smtClean="0"/>
              <a:t>23</a:t>
            </a:fld>
            <a:endParaRPr lang="en-US"/>
          </a:p>
        </p:txBody>
      </p:sp>
    </p:spTree>
    <p:extLst>
      <p:ext uri="{BB962C8B-B14F-4D97-AF65-F5344CB8AC3E}">
        <p14:creationId xmlns:p14="http://schemas.microsoft.com/office/powerpoint/2010/main" val="156404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9C6EB1F-9B6C-2D43-B123-9541F2631B52}" type="slidenum">
              <a:rPr lang="en-US" smtClean="0"/>
              <a:t>24</a:t>
            </a:fld>
            <a:endParaRPr lang="en-US"/>
          </a:p>
        </p:txBody>
      </p:sp>
    </p:spTree>
    <p:extLst>
      <p:ext uri="{BB962C8B-B14F-4D97-AF65-F5344CB8AC3E}">
        <p14:creationId xmlns:p14="http://schemas.microsoft.com/office/powerpoint/2010/main" val="156404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9C6EB1F-9B6C-2D43-B123-9541F2631B52}" type="slidenum">
              <a:rPr lang="en-US" smtClean="0"/>
              <a:t>3</a:t>
            </a:fld>
            <a:endParaRPr lang="en-US"/>
          </a:p>
        </p:txBody>
      </p:sp>
    </p:spTree>
    <p:extLst>
      <p:ext uri="{BB962C8B-B14F-4D97-AF65-F5344CB8AC3E}">
        <p14:creationId xmlns:p14="http://schemas.microsoft.com/office/powerpoint/2010/main" val="321985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9C6EB1F-9B6C-2D43-B123-9541F2631B52}" type="slidenum">
              <a:rPr lang="en-US" smtClean="0"/>
              <a:t>26</a:t>
            </a:fld>
            <a:endParaRPr lang="en-US"/>
          </a:p>
        </p:txBody>
      </p:sp>
    </p:spTree>
    <p:extLst>
      <p:ext uri="{BB962C8B-B14F-4D97-AF65-F5344CB8AC3E}">
        <p14:creationId xmlns:p14="http://schemas.microsoft.com/office/powerpoint/2010/main" val="367046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9C6EB1F-9B6C-2D43-B123-9541F2631B52}" type="slidenum">
              <a:rPr lang="en-US" smtClean="0"/>
              <a:t>4</a:t>
            </a:fld>
            <a:endParaRPr lang="en-US"/>
          </a:p>
        </p:txBody>
      </p:sp>
    </p:spTree>
    <p:extLst>
      <p:ext uri="{BB962C8B-B14F-4D97-AF65-F5344CB8AC3E}">
        <p14:creationId xmlns:p14="http://schemas.microsoft.com/office/powerpoint/2010/main" val="2909273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C6EB1F-9B6C-2D43-B123-9541F2631B52}" type="slidenum">
              <a:rPr lang="en-US" smtClean="0"/>
              <a:t>5</a:t>
            </a:fld>
            <a:endParaRPr lang="en-US"/>
          </a:p>
        </p:txBody>
      </p:sp>
    </p:spTree>
    <p:extLst>
      <p:ext uri="{BB962C8B-B14F-4D97-AF65-F5344CB8AC3E}">
        <p14:creationId xmlns:p14="http://schemas.microsoft.com/office/powerpoint/2010/main" val="14317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C6EB1F-9B6C-2D43-B123-9541F2631B52}" type="slidenum">
              <a:rPr lang="en-US" smtClean="0"/>
              <a:t>7</a:t>
            </a:fld>
            <a:endParaRPr lang="en-US"/>
          </a:p>
        </p:txBody>
      </p:sp>
    </p:spTree>
    <p:extLst>
      <p:ext uri="{BB962C8B-B14F-4D97-AF65-F5344CB8AC3E}">
        <p14:creationId xmlns:p14="http://schemas.microsoft.com/office/powerpoint/2010/main" val="316677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9C6EB1F-9B6C-2D43-B123-9541F2631B52}" type="slidenum">
              <a:rPr lang="en-US" smtClean="0"/>
              <a:t>9</a:t>
            </a:fld>
            <a:endParaRPr lang="en-US"/>
          </a:p>
        </p:txBody>
      </p:sp>
    </p:spTree>
    <p:extLst>
      <p:ext uri="{BB962C8B-B14F-4D97-AF65-F5344CB8AC3E}">
        <p14:creationId xmlns:p14="http://schemas.microsoft.com/office/powerpoint/2010/main" val="77103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9C6EB1F-9B6C-2D43-B123-9541F2631B52}" type="slidenum">
              <a:rPr lang="en-US" smtClean="0"/>
              <a:t>11</a:t>
            </a:fld>
            <a:endParaRPr lang="en-US"/>
          </a:p>
        </p:txBody>
      </p:sp>
    </p:spTree>
    <p:extLst>
      <p:ext uri="{BB962C8B-B14F-4D97-AF65-F5344CB8AC3E}">
        <p14:creationId xmlns:p14="http://schemas.microsoft.com/office/powerpoint/2010/main" val="2323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9C6EB1F-9B6C-2D43-B123-9541F2631B52}" type="slidenum">
              <a:rPr lang="en-US" smtClean="0"/>
              <a:t>12</a:t>
            </a:fld>
            <a:endParaRPr lang="en-US"/>
          </a:p>
        </p:txBody>
      </p:sp>
    </p:spTree>
    <p:extLst>
      <p:ext uri="{BB962C8B-B14F-4D97-AF65-F5344CB8AC3E}">
        <p14:creationId xmlns:p14="http://schemas.microsoft.com/office/powerpoint/2010/main" val="36709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6EB1F-9B6C-2D43-B123-9541F2631B52}" type="slidenum">
              <a:rPr lang="en-US" smtClean="0"/>
              <a:t>13</a:t>
            </a:fld>
            <a:endParaRPr lang="en-US"/>
          </a:p>
        </p:txBody>
      </p:sp>
    </p:spTree>
    <p:extLst>
      <p:ext uri="{BB962C8B-B14F-4D97-AF65-F5344CB8AC3E}">
        <p14:creationId xmlns:p14="http://schemas.microsoft.com/office/powerpoint/2010/main" val="897933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background">
    <p:bg>
      <p:bgPr>
        <a:gradFill>
          <a:gsLst>
            <a:gs pos="61000">
              <a:srgbClr val="0082C5"/>
            </a:gs>
            <a:gs pos="0">
              <a:schemeClr val="accent3"/>
            </a:gs>
            <a:gs pos="100000">
              <a:schemeClr val="tx2"/>
            </a:gs>
          </a:gsLst>
          <a:lin ang="5400000" scaled="1"/>
        </a:gra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DEC16B0C-521B-DF4C-8917-0E22CF8DE68C}"/>
              </a:ext>
            </a:extLst>
          </p:cNvPr>
          <p:cNvSpPr/>
          <p:nvPr/>
        </p:nvSpPr>
        <p:spPr>
          <a:xfrm>
            <a:off x="5854890" y="685731"/>
            <a:ext cx="3307118" cy="4460009"/>
          </a:xfrm>
          <a:custGeom>
            <a:avLst/>
            <a:gdLst>
              <a:gd name="connsiteX0" fmla="*/ 0 w 3651623"/>
              <a:gd name="connsiteY0" fmla="*/ 4924612 h 4924612"/>
              <a:gd name="connsiteX1" fmla="*/ 3651623 w 3651623"/>
              <a:gd name="connsiteY1" fmla="*/ 4924612 h 4924612"/>
              <a:gd name="connsiteX2" fmla="*/ 3651623 w 3651623"/>
              <a:gd name="connsiteY2" fmla="*/ 0 h 4924612"/>
              <a:gd name="connsiteX3" fmla="*/ 0 w 3651623"/>
              <a:gd name="connsiteY3" fmla="*/ 4924612 h 4924612"/>
            </a:gdLst>
            <a:ahLst/>
            <a:cxnLst>
              <a:cxn ang="0">
                <a:pos x="connsiteX0" y="connsiteY0"/>
              </a:cxn>
              <a:cxn ang="0">
                <a:pos x="connsiteX1" y="connsiteY1"/>
              </a:cxn>
              <a:cxn ang="0">
                <a:pos x="connsiteX2" y="connsiteY2"/>
              </a:cxn>
              <a:cxn ang="0">
                <a:pos x="connsiteX3" y="connsiteY3"/>
              </a:cxn>
            </a:cxnLst>
            <a:rect l="l" t="t" r="r" b="b"/>
            <a:pathLst>
              <a:path w="3651623" h="4924612">
                <a:moveTo>
                  <a:pt x="0" y="4924612"/>
                </a:moveTo>
                <a:lnTo>
                  <a:pt x="3651623" y="4924612"/>
                </a:lnTo>
                <a:lnTo>
                  <a:pt x="3651623" y="0"/>
                </a:lnTo>
                <a:lnTo>
                  <a:pt x="0" y="4924612"/>
                </a:lnTo>
                <a:close/>
              </a:path>
            </a:pathLst>
          </a:custGeom>
          <a:solidFill>
            <a:schemeClr val="bg1"/>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p:nvPr>
        </p:nvSpPr>
        <p:spPr>
          <a:xfrm>
            <a:off x="900751" y="2825090"/>
            <a:ext cx="5616989" cy="874974"/>
          </a:xfrm>
        </p:spPr>
        <p:txBody>
          <a:bodyPr anchor="b">
            <a:normAutofit/>
          </a:bodyPr>
          <a:lstStyle>
            <a:lvl1pPr algn="l">
              <a:lnSpc>
                <a:spcPts val="2550"/>
              </a:lnSpc>
              <a:defRPr sz="2800" baseline="0">
                <a:solidFill>
                  <a:schemeClr val="bg1"/>
                </a:solidFill>
                <a:latin typeface="Arial"/>
                <a:cs typeface="Arial"/>
              </a:defRPr>
            </a:lvl1pPr>
          </a:lstStyle>
          <a:p>
            <a:r>
              <a:rPr lang="en-US"/>
              <a:t>Click to edit Master title style</a:t>
            </a:r>
          </a:p>
        </p:txBody>
      </p:sp>
      <p:sp>
        <p:nvSpPr>
          <p:cNvPr id="3" name="Subtitle 2"/>
          <p:cNvSpPr>
            <a:spLocks noGrp="1"/>
          </p:cNvSpPr>
          <p:nvPr>
            <p:ph type="subTitle" idx="1" hasCustomPrompt="1"/>
          </p:nvPr>
        </p:nvSpPr>
        <p:spPr>
          <a:xfrm>
            <a:off x="903912" y="3730342"/>
            <a:ext cx="4625755" cy="308256"/>
          </a:xfrm>
        </p:spPr>
        <p:txBody>
          <a:bodyPr>
            <a:normAutofit/>
          </a:bodyPr>
          <a:lstStyle>
            <a:lvl1pPr marL="0" indent="0" algn="l">
              <a:buNone/>
              <a:defRPr sz="1050" b="0" cap="all">
                <a:ln>
                  <a:noFill/>
                </a:ln>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ADD PRESENTER NAME and Date</a:t>
            </a:r>
          </a:p>
        </p:txBody>
      </p:sp>
      <p:pic>
        <p:nvPicPr>
          <p:cNvPr id="11" name="Picture 10">
            <a:extLst>
              <a:ext uri="{FF2B5EF4-FFF2-40B4-BE49-F238E27FC236}">
                <a16:creationId xmlns:a16="http://schemas.microsoft.com/office/drawing/2014/main" id="{FE816E47-0840-7D47-9AA8-91D971D225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0" y="-14853"/>
            <a:ext cx="2160496" cy="3918379"/>
          </a:xfrm>
          <a:prstGeom prst="rect">
            <a:avLst/>
          </a:prstGeom>
        </p:spPr>
      </p:pic>
      <p:pic>
        <p:nvPicPr>
          <p:cNvPr id="9" name="Picture 8">
            <a:extLst>
              <a:ext uri="{FF2B5EF4-FFF2-40B4-BE49-F238E27FC236}">
                <a16:creationId xmlns:a16="http://schemas.microsoft.com/office/drawing/2014/main" id="{432B4C95-FB12-9046-B1B1-05790A67CE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988074" y="4072618"/>
            <a:ext cx="1828363" cy="568537"/>
          </a:xfrm>
          <a:prstGeom prst="rect">
            <a:avLst/>
          </a:prstGeom>
        </p:spPr>
      </p:pic>
    </p:spTree>
    <p:extLst>
      <p:ext uri="{BB962C8B-B14F-4D97-AF65-F5344CB8AC3E}">
        <p14:creationId xmlns:p14="http://schemas.microsoft.com/office/powerpoint/2010/main" val="112479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title blue">
    <p:bg>
      <p:bgPr>
        <a:gradFill flip="none" rotWithShape="1">
          <a:gsLst>
            <a:gs pos="83000">
              <a:schemeClr val="tx2"/>
            </a:gs>
            <a:gs pos="0">
              <a:schemeClr val="accent3"/>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2340" y="1458033"/>
            <a:ext cx="5616989" cy="874974"/>
          </a:xfrm>
        </p:spPr>
        <p:txBody>
          <a:bodyPr anchor="b">
            <a:normAutofit/>
          </a:bodyPr>
          <a:lstStyle>
            <a:lvl1pPr algn="l">
              <a:lnSpc>
                <a:spcPts val="2550"/>
              </a:lnSpc>
              <a:defRPr sz="2400" baseline="0">
                <a:solidFill>
                  <a:schemeClr val="bg1"/>
                </a:solidFill>
                <a:latin typeface="Arial"/>
                <a:cs typeface="Arial"/>
              </a:defRPr>
            </a:lvl1pPr>
          </a:lstStyle>
          <a:p>
            <a:r>
              <a:rPr lang="en-US"/>
              <a:t>Click to edit subtitle</a:t>
            </a:r>
          </a:p>
        </p:txBody>
      </p:sp>
      <p:sp>
        <p:nvSpPr>
          <p:cNvPr id="3" name="Subtitle 2"/>
          <p:cNvSpPr>
            <a:spLocks noGrp="1"/>
          </p:cNvSpPr>
          <p:nvPr>
            <p:ph type="subTitle" idx="1" hasCustomPrompt="1"/>
          </p:nvPr>
        </p:nvSpPr>
        <p:spPr>
          <a:xfrm>
            <a:off x="465501" y="2363285"/>
            <a:ext cx="4625755" cy="308256"/>
          </a:xfrm>
        </p:spPr>
        <p:txBody>
          <a:bodyPr>
            <a:normAutofit/>
          </a:bodyPr>
          <a:lstStyle>
            <a:lvl1pPr marL="0" indent="0" algn="l">
              <a:buNone/>
              <a:defRPr sz="1050" b="0" cap="all">
                <a:ln>
                  <a:noFill/>
                </a:ln>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Secondary subtitle text</a:t>
            </a:r>
          </a:p>
        </p:txBody>
      </p:sp>
      <p:pic>
        <p:nvPicPr>
          <p:cNvPr id="9" name="Picture 8">
            <a:extLst>
              <a:ext uri="{FF2B5EF4-FFF2-40B4-BE49-F238E27FC236}">
                <a16:creationId xmlns:a16="http://schemas.microsoft.com/office/drawing/2014/main" id="{9FC2C5B0-885C-F841-8EFA-8651D450B9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84312" y="0"/>
            <a:ext cx="2159688" cy="4121064"/>
          </a:xfrm>
          <a:prstGeom prst="rect">
            <a:avLst/>
          </a:prstGeom>
        </p:spPr>
      </p:pic>
      <p:sp>
        <p:nvSpPr>
          <p:cNvPr id="14" name="Text Box 19">
            <a:extLst>
              <a:ext uri="{FF2B5EF4-FFF2-40B4-BE49-F238E27FC236}">
                <a16:creationId xmlns:a16="http://schemas.microsoft.com/office/drawing/2014/main" id="{1FE5BA92-3CC1-A142-A9E8-309EDFC1DE86}"/>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bg1"/>
                </a:solidFill>
                <a:cs typeface="Arial" charset="0"/>
              </a:rPr>
              <a:pPr algn="ctr" eaLnBrk="1" fontAlgn="base" hangingPunct="1">
                <a:spcBef>
                  <a:spcPct val="0"/>
                </a:spcBef>
                <a:spcAft>
                  <a:spcPct val="0"/>
                </a:spcAft>
              </a:pPr>
              <a:t>‹#›</a:t>
            </a:fld>
            <a:endParaRPr lang="en-CA" sz="1350">
              <a:solidFill>
                <a:schemeClr val="bg1"/>
              </a:solidFill>
              <a:cs typeface="Arial" charset="0"/>
            </a:endParaRPr>
          </a:p>
        </p:txBody>
      </p:sp>
      <p:pic>
        <p:nvPicPr>
          <p:cNvPr id="4" name="Picture 3">
            <a:extLst>
              <a:ext uri="{FF2B5EF4-FFF2-40B4-BE49-F238E27FC236}">
                <a16:creationId xmlns:a16="http://schemas.microsoft.com/office/drawing/2014/main" id="{C8B8D8F0-20FE-2240-BE32-D8479804E6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59"/>
            <a:ext cx="1204127" cy="374427"/>
          </a:xfrm>
          <a:prstGeom prst="rect">
            <a:avLst/>
          </a:prstGeom>
        </p:spPr>
      </p:pic>
    </p:spTree>
    <p:extLst>
      <p:ext uri="{BB962C8B-B14F-4D97-AF65-F5344CB8AC3E}">
        <p14:creationId xmlns:p14="http://schemas.microsoft.com/office/powerpoint/2010/main" val="262369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title black">
    <p:bg>
      <p:bgPr>
        <a:gradFill>
          <a:gsLst>
            <a:gs pos="100000">
              <a:schemeClr val="tx1"/>
            </a:gs>
            <a:gs pos="0">
              <a:schemeClr val="tx1">
                <a:lumMod val="5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2340" y="1458033"/>
            <a:ext cx="5616989" cy="874974"/>
          </a:xfrm>
        </p:spPr>
        <p:txBody>
          <a:bodyPr anchor="b">
            <a:normAutofit/>
          </a:bodyPr>
          <a:lstStyle>
            <a:lvl1pPr algn="l">
              <a:lnSpc>
                <a:spcPts val="2550"/>
              </a:lnSpc>
              <a:defRPr sz="2400" baseline="0">
                <a:solidFill>
                  <a:schemeClr val="bg1"/>
                </a:solidFill>
                <a:latin typeface="Arial"/>
                <a:cs typeface="Arial"/>
              </a:defRPr>
            </a:lvl1pPr>
          </a:lstStyle>
          <a:p>
            <a:r>
              <a:rPr lang="en-US"/>
              <a:t>Click to edit subtitle</a:t>
            </a:r>
          </a:p>
        </p:txBody>
      </p:sp>
      <p:sp>
        <p:nvSpPr>
          <p:cNvPr id="3" name="Subtitle 2"/>
          <p:cNvSpPr>
            <a:spLocks noGrp="1"/>
          </p:cNvSpPr>
          <p:nvPr>
            <p:ph type="subTitle" idx="1" hasCustomPrompt="1"/>
          </p:nvPr>
        </p:nvSpPr>
        <p:spPr>
          <a:xfrm>
            <a:off x="465501" y="2363285"/>
            <a:ext cx="4625755" cy="308256"/>
          </a:xfrm>
        </p:spPr>
        <p:txBody>
          <a:bodyPr>
            <a:normAutofit/>
          </a:bodyPr>
          <a:lstStyle>
            <a:lvl1pPr marL="0" indent="0" algn="l">
              <a:buNone/>
              <a:defRPr sz="1050" b="0" cap="all">
                <a:ln>
                  <a:noFill/>
                </a:ln>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Secondary subtitle text</a:t>
            </a:r>
          </a:p>
        </p:txBody>
      </p:sp>
      <p:pic>
        <p:nvPicPr>
          <p:cNvPr id="6" name="Picture 5">
            <a:extLst>
              <a:ext uri="{FF2B5EF4-FFF2-40B4-BE49-F238E27FC236}">
                <a16:creationId xmlns:a16="http://schemas.microsoft.com/office/drawing/2014/main" id="{BD1737B4-A45B-BE4C-A12E-73338DF061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908651"/>
            <a:ext cx="3496618" cy="2234849"/>
          </a:xfrm>
          <a:prstGeom prst="rect">
            <a:avLst/>
          </a:prstGeom>
        </p:spPr>
      </p:pic>
      <p:sp>
        <p:nvSpPr>
          <p:cNvPr id="8" name="Text Box 19">
            <a:extLst>
              <a:ext uri="{FF2B5EF4-FFF2-40B4-BE49-F238E27FC236}">
                <a16:creationId xmlns:a16="http://schemas.microsoft.com/office/drawing/2014/main" id="{9FDE11E5-0C15-674D-ACFE-CFB2F3AA700E}"/>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bg1"/>
                </a:solidFill>
                <a:cs typeface="Arial" charset="0"/>
              </a:rPr>
              <a:pPr algn="ctr" eaLnBrk="1" fontAlgn="base" hangingPunct="1">
                <a:spcBef>
                  <a:spcPct val="0"/>
                </a:spcBef>
                <a:spcAft>
                  <a:spcPct val="0"/>
                </a:spcAft>
              </a:pPr>
              <a:t>‹#›</a:t>
            </a:fld>
            <a:endParaRPr lang="en-CA" sz="1350">
              <a:solidFill>
                <a:schemeClr val="bg1"/>
              </a:solidFill>
              <a:cs typeface="Arial" charset="0"/>
            </a:endParaRPr>
          </a:p>
        </p:txBody>
      </p:sp>
      <p:pic>
        <p:nvPicPr>
          <p:cNvPr id="5" name="Picture 4">
            <a:extLst>
              <a:ext uri="{FF2B5EF4-FFF2-40B4-BE49-F238E27FC236}">
                <a16:creationId xmlns:a16="http://schemas.microsoft.com/office/drawing/2014/main" id="{C48E26A6-12ED-ED04-BF40-3B631E2CE2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59"/>
            <a:ext cx="1204127" cy="374427"/>
          </a:xfrm>
          <a:prstGeom prst="rect">
            <a:avLst/>
          </a:prstGeom>
        </p:spPr>
      </p:pic>
    </p:spTree>
    <p:extLst>
      <p:ext uri="{BB962C8B-B14F-4D97-AF65-F5344CB8AC3E}">
        <p14:creationId xmlns:p14="http://schemas.microsoft.com/office/powerpoint/2010/main" val="159348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End slide">
    <p:bg>
      <p:bgPr>
        <a:gradFill>
          <a:gsLst>
            <a:gs pos="0">
              <a:schemeClr val="accent3"/>
            </a:gs>
            <a:gs pos="61000">
              <a:srgbClr val="0082C5"/>
            </a:gs>
            <a:gs pos="100000">
              <a:schemeClr val="tx2"/>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8D5575-9B29-D143-A6D2-009ABBB737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0" y="-14853"/>
            <a:ext cx="2160496" cy="3918379"/>
          </a:xfrm>
          <a:prstGeom prst="rect">
            <a:avLst/>
          </a:prstGeom>
        </p:spPr>
      </p:pic>
      <p:sp>
        <p:nvSpPr>
          <p:cNvPr id="2" name="TextBox 1">
            <a:extLst>
              <a:ext uri="{FF2B5EF4-FFF2-40B4-BE49-F238E27FC236}">
                <a16:creationId xmlns:a16="http://schemas.microsoft.com/office/drawing/2014/main" id="{21A2AA30-C49D-7F4B-AC21-AB21902EBF1D}"/>
              </a:ext>
            </a:extLst>
          </p:cNvPr>
          <p:cNvSpPr txBox="1"/>
          <p:nvPr/>
        </p:nvSpPr>
        <p:spPr bwMode="auto">
          <a:xfrm>
            <a:off x="6667500" y="4615948"/>
            <a:ext cx="24765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en-US" sz="1400" kern="0">
                <a:solidFill>
                  <a:schemeClr val="bg1"/>
                </a:solidFill>
              </a:rPr>
              <a:t>marchnetworks.com</a:t>
            </a:r>
          </a:p>
        </p:txBody>
      </p:sp>
      <p:pic>
        <p:nvPicPr>
          <p:cNvPr id="8" name="Picture 7">
            <a:extLst>
              <a:ext uri="{FF2B5EF4-FFF2-40B4-BE49-F238E27FC236}">
                <a16:creationId xmlns:a16="http://schemas.microsoft.com/office/drawing/2014/main" id="{FF17FA82-F155-514B-A3F8-62704BA8AD0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275399" y="2228439"/>
            <a:ext cx="2684643" cy="834801"/>
          </a:xfrm>
          <a:prstGeom prst="rect">
            <a:avLst/>
          </a:prstGeom>
        </p:spPr>
      </p:pic>
      <p:sp>
        <p:nvSpPr>
          <p:cNvPr id="9" name="TextBox 8">
            <a:extLst>
              <a:ext uri="{FF2B5EF4-FFF2-40B4-BE49-F238E27FC236}">
                <a16:creationId xmlns:a16="http://schemas.microsoft.com/office/drawing/2014/main" id="{4269D3C0-D275-EB48-B645-0EFFFA6DE481}"/>
              </a:ext>
            </a:extLst>
          </p:cNvPr>
          <p:cNvSpPr txBox="1"/>
          <p:nvPr userDrawn="1"/>
        </p:nvSpPr>
        <p:spPr bwMode="auto">
          <a:xfrm>
            <a:off x="9419771" y="2823029"/>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oAutofit/>
          </a:bodyPr>
          <a:lstStyle/>
          <a:p>
            <a:pPr algn="l"/>
            <a:endParaRPr lang="en-CA" sz="1600" kern="0">
              <a:solidFill>
                <a:schemeClr val="accent1"/>
              </a:solidFill>
            </a:endParaRPr>
          </a:p>
        </p:txBody>
      </p:sp>
    </p:spTree>
    <p:extLst>
      <p:ext uri="{BB962C8B-B14F-4D97-AF65-F5344CB8AC3E}">
        <p14:creationId xmlns:p14="http://schemas.microsoft.com/office/powerpoint/2010/main" val="273727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8462" y="171899"/>
            <a:ext cx="7748338" cy="596503"/>
          </a:xfrm>
        </p:spPr>
        <p:txBody>
          <a:bodyPr anchor="b"/>
          <a:lstStyle>
            <a:lvl1pPr>
              <a:defRPr sz="2000">
                <a:solidFill>
                  <a:schemeClr val="tx2"/>
                </a:solidFill>
              </a:defRPr>
            </a:lvl1pPr>
          </a:lstStyle>
          <a:p>
            <a:r>
              <a:rPr lang="en-US"/>
              <a:t>Click to edit Master title style</a:t>
            </a:r>
          </a:p>
        </p:txBody>
      </p:sp>
      <p:sp>
        <p:nvSpPr>
          <p:cNvPr id="7" name="Content Placeholder 6"/>
          <p:cNvSpPr>
            <a:spLocks noGrp="1"/>
          </p:cNvSpPr>
          <p:nvPr>
            <p:ph sz="quarter" idx="10"/>
          </p:nvPr>
        </p:nvSpPr>
        <p:spPr>
          <a:xfrm>
            <a:off x="938462" y="1079103"/>
            <a:ext cx="7769893" cy="3486997"/>
          </a:xfrm>
        </p:spPr>
        <p:txBody>
          <a:bodyPr/>
          <a:lstStyle>
            <a:lvl1pPr>
              <a:buClr>
                <a:schemeClr val="tx2"/>
              </a:buClr>
              <a:defRPr sz="1600">
                <a:solidFill>
                  <a:schemeClr val="tx1"/>
                </a:solidFill>
              </a:defRPr>
            </a:lvl1pPr>
            <a:lvl2pPr>
              <a:buClr>
                <a:schemeClr val="tx2"/>
              </a:buClr>
              <a:defRPr sz="1400">
                <a:solidFill>
                  <a:schemeClr val="tx1"/>
                </a:solidFill>
              </a:defRPr>
            </a:lvl2pPr>
            <a:lvl3pPr>
              <a:buClr>
                <a:schemeClr val="tx2"/>
              </a:buClr>
              <a:defRPr sz="1200">
                <a:solidFill>
                  <a:schemeClr val="tx1"/>
                </a:solidFill>
              </a:defRPr>
            </a:lvl3pPr>
            <a:lvl4pPr>
              <a:buClr>
                <a:schemeClr val="tx2"/>
              </a:buClr>
              <a:defRPr sz="1050">
                <a:solidFill>
                  <a:schemeClr val="tx1"/>
                </a:solidFill>
              </a:defRPr>
            </a:lvl4pPr>
            <a:lvl5pPr>
              <a:buClr>
                <a:schemeClr val="tx2"/>
              </a:buCl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AC2BDF18-47BF-F441-9A43-555866AFA769}"/>
              </a:ext>
            </a:extLst>
          </p:cNvPr>
          <p:cNvSpPr>
            <a:spLocks noGrp="1"/>
          </p:cNvSpPr>
          <p:nvPr>
            <p:ph type="body" sz="quarter" idx="11" hasCustomPrompt="1"/>
          </p:nvPr>
        </p:nvSpPr>
        <p:spPr>
          <a:xfrm>
            <a:off x="938462" y="767911"/>
            <a:ext cx="7748338" cy="311192"/>
          </a:xfrm>
        </p:spPr>
        <p:txBody>
          <a:bodyPr tIns="0" bIns="0"/>
          <a:lstStyle>
            <a:lvl1pPr marL="0" indent="0">
              <a:buFontTx/>
              <a:buNone/>
              <a:defRPr sz="1400">
                <a:solidFill>
                  <a:schemeClr val="tx2"/>
                </a:solidFill>
              </a:defRPr>
            </a:lvl1pPr>
            <a:lvl2pPr marL="217884"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sub heads</a:t>
            </a:r>
          </a:p>
        </p:txBody>
      </p:sp>
      <p:sp>
        <p:nvSpPr>
          <p:cNvPr id="8" name="Text Box 19">
            <a:extLst>
              <a:ext uri="{FF2B5EF4-FFF2-40B4-BE49-F238E27FC236}">
                <a16:creationId xmlns:a16="http://schemas.microsoft.com/office/drawing/2014/main" id="{EE46DB1C-188A-0947-A9CC-2FE8BF452AA5}"/>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pic>
        <p:nvPicPr>
          <p:cNvPr id="11" name="Picture 10">
            <a:extLst>
              <a:ext uri="{FF2B5EF4-FFF2-40B4-BE49-F238E27FC236}">
                <a16:creationId xmlns:a16="http://schemas.microsoft.com/office/drawing/2014/main" id="{F9216399-7C6A-1942-A8CD-0C3872C075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24409" cy="1327094"/>
          </a:xfrm>
          <a:prstGeom prst="rect">
            <a:avLst/>
          </a:prstGeom>
        </p:spPr>
      </p:pic>
      <p:pic>
        <p:nvPicPr>
          <p:cNvPr id="4" name="Picture 3">
            <a:extLst>
              <a:ext uri="{FF2B5EF4-FFF2-40B4-BE49-F238E27FC236}">
                <a16:creationId xmlns:a16="http://schemas.microsoft.com/office/drawing/2014/main" id="{44B38D40-60F1-2C48-1BB8-C4FAEA88F6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238564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Subhead and title">
    <p:spTree>
      <p:nvGrpSpPr>
        <p:cNvPr id="1" name=""/>
        <p:cNvGrpSpPr/>
        <p:nvPr/>
      </p:nvGrpSpPr>
      <p:grpSpPr>
        <a:xfrm>
          <a:off x="0" y="0"/>
          <a:ext cx="0" cy="0"/>
          <a:chOff x="0" y="0"/>
          <a:chExt cx="0" cy="0"/>
        </a:xfrm>
      </p:grpSpPr>
      <p:sp>
        <p:nvSpPr>
          <p:cNvPr id="2" name="Title 1"/>
          <p:cNvSpPr>
            <a:spLocks noGrp="1"/>
          </p:cNvSpPr>
          <p:nvPr>
            <p:ph type="title"/>
          </p:nvPr>
        </p:nvSpPr>
        <p:spPr>
          <a:xfrm>
            <a:off x="938462" y="171899"/>
            <a:ext cx="7748338" cy="596503"/>
          </a:xfrm>
        </p:spPr>
        <p:txBody>
          <a:bodyPr anchor="b"/>
          <a:lstStyle>
            <a:lvl1pPr>
              <a:defRPr sz="2000">
                <a:solidFill>
                  <a:schemeClr val="tx2"/>
                </a:solidFill>
              </a:defRPr>
            </a:lvl1pPr>
          </a:lstStyle>
          <a:p>
            <a:r>
              <a:rPr lang="en-US"/>
              <a:t>Click to edit Master title style</a:t>
            </a:r>
          </a:p>
        </p:txBody>
      </p:sp>
      <p:sp>
        <p:nvSpPr>
          <p:cNvPr id="15" name="Text Placeholder 14">
            <a:extLst>
              <a:ext uri="{FF2B5EF4-FFF2-40B4-BE49-F238E27FC236}">
                <a16:creationId xmlns:a16="http://schemas.microsoft.com/office/drawing/2014/main" id="{AC2BDF18-47BF-F441-9A43-555866AFA769}"/>
              </a:ext>
            </a:extLst>
          </p:cNvPr>
          <p:cNvSpPr>
            <a:spLocks noGrp="1"/>
          </p:cNvSpPr>
          <p:nvPr>
            <p:ph type="body" sz="quarter" idx="11" hasCustomPrompt="1"/>
          </p:nvPr>
        </p:nvSpPr>
        <p:spPr>
          <a:xfrm>
            <a:off x="938462" y="767911"/>
            <a:ext cx="7748338" cy="311192"/>
          </a:xfrm>
        </p:spPr>
        <p:txBody>
          <a:bodyPr tIns="0" bIns="0"/>
          <a:lstStyle>
            <a:lvl1pPr marL="0" indent="0">
              <a:buFontTx/>
              <a:buNone/>
              <a:defRPr sz="1400">
                <a:solidFill>
                  <a:schemeClr val="tx2"/>
                </a:solidFill>
              </a:defRPr>
            </a:lvl1pPr>
            <a:lvl2pPr marL="217884"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sub heads</a:t>
            </a:r>
          </a:p>
        </p:txBody>
      </p:sp>
      <p:sp>
        <p:nvSpPr>
          <p:cNvPr id="14" name="Text Box 19">
            <a:extLst>
              <a:ext uri="{FF2B5EF4-FFF2-40B4-BE49-F238E27FC236}">
                <a16:creationId xmlns:a16="http://schemas.microsoft.com/office/drawing/2014/main" id="{066BDADC-ED53-0A41-9C26-0538B550694B}"/>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pic>
        <p:nvPicPr>
          <p:cNvPr id="8" name="Picture 7">
            <a:extLst>
              <a:ext uri="{FF2B5EF4-FFF2-40B4-BE49-F238E27FC236}">
                <a16:creationId xmlns:a16="http://schemas.microsoft.com/office/drawing/2014/main" id="{48D51E89-2CFF-FD48-AB8F-75A428B1B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24409" cy="1327094"/>
          </a:xfrm>
          <a:prstGeom prst="rect">
            <a:avLst/>
          </a:prstGeom>
        </p:spPr>
      </p:pic>
      <p:pic>
        <p:nvPicPr>
          <p:cNvPr id="3" name="Picture 2">
            <a:extLst>
              <a:ext uri="{FF2B5EF4-FFF2-40B4-BE49-F238E27FC236}">
                <a16:creationId xmlns:a16="http://schemas.microsoft.com/office/drawing/2014/main" id="{0F64D2D4-2BD2-F864-5315-0B45ACD7A4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40943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er graphic only">
    <p:spTree>
      <p:nvGrpSpPr>
        <p:cNvPr id="1" name=""/>
        <p:cNvGrpSpPr/>
        <p:nvPr/>
      </p:nvGrpSpPr>
      <p:grpSpPr>
        <a:xfrm>
          <a:off x="0" y="0"/>
          <a:ext cx="0" cy="0"/>
          <a:chOff x="0" y="0"/>
          <a:chExt cx="0" cy="0"/>
        </a:xfrm>
      </p:grpSpPr>
      <p:sp>
        <p:nvSpPr>
          <p:cNvPr id="12" name="Text Box 19">
            <a:extLst>
              <a:ext uri="{FF2B5EF4-FFF2-40B4-BE49-F238E27FC236}">
                <a16:creationId xmlns:a16="http://schemas.microsoft.com/office/drawing/2014/main" id="{C92F6670-9460-2B40-96D3-4883C2A89B1C}"/>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pic>
        <p:nvPicPr>
          <p:cNvPr id="5" name="Picture 4">
            <a:extLst>
              <a:ext uri="{FF2B5EF4-FFF2-40B4-BE49-F238E27FC236}">
                <a16:creationId xmlns:a16="http://schemas.microsoft.com/office/drawing/2014/main" id="{FA85175E-B438-B348-80F4-7443BF22B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24409" cy="1327094"/>
          </a:xfrm>
          <a:prstGeom prst="rect">
            <a:avLst/>
          </a:prstGeom>
        </p:spPr>
      </p:pic>
      <p:pic>
        <p:nvPicPr>
          <p:cNvPr id="2" name="Picture 1">
            <a:extLst>
              <a:ext uri="{FF2B5EF4-FFF2-40B4-BE49-F238E27FC236}">
                <a16:creationId xmlns:a16="http://schemas.microsoft.com/office/drawing/2014/main" id="{3B44F5D6-A4A9-AFA0-3A3B-BCFF7A229D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401427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head and 2 columns">
    <p:spTree>
      <p:nvGrpSpPr>
        <p:cNvPr id="1" name=""/>
        <p:cNvGrpSpPr/>
        <p:nvPr/>
      </p:nvGrpSpPr>
      <p:grpSpPr>
        <a:xfrm>
          <a:off x="0" y="0"/>
          <a:ext cx="0" cy="0"/>
          <a:chOff x="0" y="0"/>
          <a:chExt cx="0" cy="0"/>
        </a:xfrm>
      </p:grpSpPr>
      <p:sp>
        <p:nvSpPr>
          <p:cNvPr id="2" name="Title 1"/>
          <p:cNvSpPr>
            <a:spLocks noGrp="1"/>
          </p:cNvSpPr>
          <p:nvPr>
            <p:ph type="title"/>
          </p:nvPr>
        </p:nvSpPr>
        <p:spPr>
          <a:xfrm>
            <a:off x="938462" y="171899"/>
            <a:ext cx="7748338" cy="596503"/>
          </a:xfrm>
        </p:spPr>
        <p:txBody>
          <a:bodyPr anchor="b"/>
          <a:lstStyle>
            <a:lvl1pPr>
              <a:defRPr sz="2000">
                <a:solidFill>
                  <a:schemeClr val="tx2"/>
                </a:solidFill>
              </a:defRPr>
            </a:lvl1pPr>
          </a:lstStyle>
          <a:p>
            <a:r>
              <a:rPr lang="en-US"/>
              <a:t>Click to edit Master title style</a:t>
            </a:r>
          </a:p>
        </p:txBody>
      </p:sp>
      <p:sp>
        <p:nvSpPr>
          <p:cNvPr id="7" name="Content Placeholder 6"/>
          <p:cNvSpPr>
            <a:spLocks noGrp="1"/>
          </p:cNvSpPr>
          <p:nvPr>
            <p:ph sz="quarter" idx="10" hasCustomPrompt="1"/>
          </p:nvPr>
        </p:nvSpPr>
        <p:spPr>
          <a:xfrm>
            <a:off x="938464" y="1079103"/>
            <a:ext cx="3826642" cy="3486117"/>
          </a:xfrm>
        </p:spPr>
        <p:txBody>
          <a:bodyPr/>
          <a:lstStyle>
            <a:lvl1pPr>
              <a:buClr>
                <a:schemeClr val="tx2"/>
              </a:buClr>
              <a:defRPr sz="1600">
                <a:solidFill>
                  <a:schemeClr val="tx1"/>
                </a:solidFill>
              </a:defRPr>
            </a:lvl1pPr>
            <a:lvl2pPr>
              <a:buClr>
                <a:schemeClr val="tx2"/>
              </a:buClr>
              <a:defRPr sz="1400">
                <a:solidFill>
                  <a:schemeClr val="tx1"/>
                </a:solidFill>
              </a:defRPr>
            </a:lvl2pPr>
            <a:lvl3pPr>
              <a:buClr>
                <a:schemeClr val="tx2"/>
              </a:buClr>
              <a:defRPr sz="1200">
                <a:solidFill>
                  <a:schemeClr val="tx1"/>
                </a:solidFill>
              </a:defRPr>
            </a:lvl3pPr>
            <a:lvl4pPr>
              <a:buClr>
                <a:schemeClr val="tx2"/>
              </a:buClr>
              <a:defRPr sz="1050">
                <a:solidFill>
                  <a:schemeClr val="tx1"/>
                </a:solidFill>
              </a:defRPr>
            </a:lvl4pPr>
            <a:lvl5pPr>
              <a:buClr>
                <a:schemeClr val="tx2"/>
              </a:buClr>
              <a:defRPr sz="1050">
                <a:solidFill>
                  <a:schemeClr val="tx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5" name="Text Placeholder 14">
            <a:extLst>
              <a:ext uri="{FF2B5EF4-FFF2-40B4-BE49-F238E27FC236}">
                <a16:creationId xmlns:a16="http://schemas.microsoft.com/office/drawing/2014/main" id="{AC2BDF18-47BF-F441-9A43-555866AFA769}"/>
              </a:ext>
            </a:extLst>
          </p:cNvPr>
          <p:cNvSpPr>
            <a:spLocks noGrp="1"/>
          </p:cNvSpPr>
          <p:nvPr>
            <p:ph type="body" sz="quarter" idx="11" hasCustomPrompt="1"/>
          </p:nvPr>
        </p:nvSpPr>
        <p:spPr>
          <a:xfrm>
            <a:off x="938462" y="767911"/>
            <a:ext cx="7748338" cy="311192"/>
          </a:xfrm>
        </p:spPr>
        <p:txBody>
          <a:bodyPr tIns="0" bIns="0"/>
          <a:lstStyle>
            <a:lvl1pPr marL="0" indent="0">
              <a:buFontTx/>
              <a:buNone/>
              <a:defRPr sz="1400">
                <a:solidFill>
                  <a:schemeClr val="tx2"/>
                </a:solidFill>
              </a:defRPr>
            </a:lvl1pPr>
            <a:lvl2pPr marL="217884"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sub heads</a:t>
            </a:r>
          </a:p>
        </p:txBody>
      </p:sp>
      <p:sp>
        <p:nvSpPr>
          <p:cNvPr id="8" name="Content Placeholder 6">
            <a:extLst>
              <a:ext uri="{FF2B5EF4-FFF2-40B4-BE49-F238E27FC236}">
                <a16:creationId xmlns:a16="http://schemas.microsoft.com/office/drawing/2014/main" id="{341BE6B7-564E-0A4B-8100-66977B9945A2}"/>
              </a:ext>
            </a:extLst>
          </p:cNvPr>
          <p:cNvSpPr>
            <a:spLocks noGrp="1"/>
          </p:cNvSpPr>
          <p:nvPr>
            <p:ph sz="quarter" idx="12"/>
          </p:nvPr>
        </p:nvSpPr>
        <p:spPr>
          <a:xfrm>
            <a:off x="4860158" y="1079103"/>
            <a:ext cx="3826642" cy="3486117"/>
          </a:xfrm>
        </p:spPr>
        <p:txBody>
          <a:bodyPr/>
          <a:lstStyle>
            <a:lvl1pPr>
              <a:buClr>
                <a:schemeClr val="tx2"/>
              </a:buClr>
              <a:defRPr sz="1600">
                <a:solidFill>
                  <a:schemeClr val="tx1"/>
                </a:solidFill>
              </a:defRPr>
            </a:lvl1pPr>
            <a:lvl2pPr>
              <a:buClr>
                <a:schemeClr val="tx2"/>
              </a:buClr>
              <a:defRPr sz="1400">
                <a:solidFill>
                  <a:schemeClr val="tx1"/>
                </a:solidFill>
              </a:defRPr>
            </a:lvl2pPr>
            <a:lvl3pPr>
              <a:buClr>
                <a:schemeClr val="tx2"/>
              </a:buClr>
              <a:defRPr sz="1200">
                <a:solidFill>
                  <a:schemeClr val="tx1"/>
                </a:solidFill>
              </a:defRPr>
            </a:lvl3pPr>
            <a:lvl4pPr>
              <a:buClr>
                <a:schemeClr val="tx2"/>
              </a:buClr>
              <a:defRPr sz="1050">
                <a:solidFill>
                  <a:schemeClr val="tx1"/>
                </a:solidFill>
              </a:defRPr>
            </a:lvl4pPr>
            <a:lvl5pPr>
              <a:buClr>
                <a:schemeClr val="tx2"/>
              </a:buCl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Box 19">
            <a:extLst>
              <a:ext uri="{FF2B5EF4-FFF2-40B4-BE49-F238E27FC236}">
                <a16:creationId xmlns:a16="http://schemas.microsoft.com/office/drawing/2014/main" id="{3F6161E0-E941-C84F-A71E-B355A0183279}"/>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pic>
        <p:nvPicPr>
          <p:cNvPr id="9" name="Picture 8">
            <a:extLst>
              <a:ext uri="{FF2B5EF4-FFF2-40B4-BE49-F238E27FC236}">
                <a16:creationId xmlns:a16="http://schemas.microsoft.com/office/drawing/2014/main" id="{4B12FCFA-4C94-AC4B-8275-33EA870F82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24409" cy="1327094"/>
          </a:xfrm>
          <a:prstGeom prst="rect">
            <a:avLst/>
          </a:prstGeom>
        </p:spPr>
      </p:pic>
      <p:pic>
        <p:nvPicPr>
          <p:cNvPr id="3" name="Picture 2">
            <a:extLst>
              <a:ext uri="{FF2B5EF4-FFF2-40B4-BE49-F238E27FC236}">
                <a16:creationId xmlns:a16="http://schemas.microsoft.com/office/drawing/2014/main" id="{D2C7835C-356B-65FB-F7F0-A228AEB714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21003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9" name="Text Box 19">
            <a:extLst>
              <a:ext uri="{FF2B5EF4-FFF2-40B4-BE49-F238E27FC236}">
                <a16:creationId xmlns:a16="http://schemas.microsoft.com/office/drawing/2014/main" id="{6A3061B9-75D4-3745-854A-762FB4908976}"/>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sp>
        <p:nvSpPr>
          <p:cNvPr id="5" name="Text Box 19">
            <a:extLst>
              <a:ext uri="{FF2B5EF4-FFF2-40B4-BE49-F238E27FC236}">
                <a16:creationId xmlns:a16="http://schemas.microsoft.com/office/drawing/2014/main" id="{668EDF18-B1EC-9A49-AC82-2A4040B9DE42}"/>
              </a:ext>
            </a:extLst>
          </p:cNvPr>
          <p:cNvSpPr txBox="1">
            <a:spLocks noChangeArrowheads="1"/>
          </p:cNvSpPr>
          <p:nvPr userDrawn="1"/>
        </p:nvSpPr>
        <p:spPr bwMode="auto">
          <a:xfrm>
            <a:off x="4178300" y="4708997"/>
            <a:ext cx="325730" cy="230832"/>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fld id="{E5986EF1-C0C3-4383-90B8-E0E9832B6955}" type="slidenum">
              <a:rPr lang="en-CA" sz="900">
                <a:solidFill>
                  <a:prstClr val="white"/>
                </a:solidFill>
                <a:cs typeface="Arial" charset="0"/>
              </a:rPr>
              <a:pPr eaLnBrk="1" fontAlgn="base" hangingPunct="1">
                <a:spcBef>
                  <a:spcPct val="0"/>
                </a:spcBef>
                <a:spcAft>
                  <a:spcPct val="0"/>
                </a:spcAft>
              </a:pPr>
              <a:t>‹#›</a:t>
            </a:fld>
            <a:endParaRPr lang="en-CA" sz="1800">
              <a:solidFill>
                <a:prstClr val="white"/>
              </a:solidFill>
              <a:cs typeface="Arial" charset="0"/>
            </a:endParaRPr>
          </a:p>
        </p:txBody>
      </p:sp>
      <p:pic>
        <p:nvPicPr>
          <p:cNvPr id="2" name="Picture 1">
            <a:extLst>
              <a:ext uri="{FF2B5EF4-FFF2-40B4-BE49-F238E27FC236}">
                <a16:creationId xmlns:a16="http://schemas.microsoft.com/office/drawing/2014/main" id="{86AE6BED-4900-EF64-0388-4CF3BB620E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26477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8462" y="171899"/>
            <a:ext cx="7748338" cy="596503"/>
          </a:xfrm>
        </p:spPr>
        <p:txBody>
          <a:bodyPr anchor="b"/>
          <a:lstStyle>
            <a:lvl1pPr>
              <a:defRPr sz="2000">
                <a:solidFill>
                  <a:schemeClr val="tx2"/>
                </a:solidFill>
              </a:defRPr>
            </a:lvl1pPr>
          </a:lstStyle>
          <a:p>
            <a:r>
              <a:rPr lang="en-US"/>
              <a:t>Click to edit Master title style</a:t>
            </a:r>
          </a:p>
        </p:txBody>
      </p:sp>
      <p:sp>
        <p:nvSpPr>
          <p:cNvPr id="7" name="Content Placeholder 6"/>
          <p:cNvSpPr>
            <a:spLocks noGrp="1"/>
          </p:cNvSpPr>
          <p:nvPr>
            <p:ph sz="quarter" idx="10"/>
          </p:nvPr>
        </p:nvSpPr>
        <p:spPr>
          <a:xfrm>
            <a:off x="938462" y="1079103"/>
            <a:ext cx="7769893" cy="3486997"/>
          </a:xfrm>
        </p:spPr>
        <p:txBody>
          <a:bodyPr/>
          <a:lstStyle>
            <a:lvl1pPr>
              <a:buClr>
                <a:schemeClr val="tx2"/>
              </a:buClr>
              <a:defRPr sz="1600">
                <a:solidFill>
                  <a:schemeClr val="tx1"/>
                </a:solidFill>
              </a:defRPr>
            </a:lvl1pPr>
            <a:lvl2pPr>
              <a:buClr>
                <a:schemeClr val="tx2"/>
              </a:buClr>
              <a:defRPr sz="1400">
                <a:solidFill>
                  <a:schemeClr val="tx1"/>
                </a:solidFill>
              </a:defRPr>
            </a:lvl2pPr>
            <a:lvl3pPr>
              <a:buClr>
                <a:schemeClr val="tx2"/>
              </a:buClr>
              <a:defRPr sz="1200">
                <a:solidFill>
                  <a:schemeClr val="tx1"/>
                </a:solidFill>
              </a:defRPr>
            </a:lvl3pPr>
            <a:lvl4pPr>
              <a:buClr>
                <a:schemeClr val="tx2"/>
              </a:buClr>
              <a:defRPr sz="1050">
                <a:solidFill>
                  <a:schemeClr val="tx1"/>
                </a:solidFill>
              </a:defRPr>
            </a:lvl4pPr>
            <a:lvl5pPr>
              <a:buClr>
                <a:schemeClr val="tx2"/>
              </a:buCl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19">
            <a:extLst>
              <a:ext uri="{FF2B5EF4-FFF2-40B4-BE49-F238E27FC236}">
                <a16:creationId xmlns:a16="http://schemas.microsoft.com/office/drawing/2014/main" id="{EE46DB1C-188A-0947-A9CC-2FE8BF452AA5}"/>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pic>
        <p:nvPicPr>
          <p:cNvPr id="11" name="Picture 10">
            <a:extLst>
              <a:ext uri="{FF2B5EF4-FFF2-40B4-BE49-F238E27FC236}">
                <a16:creationId xmlns:a16="http://schemas.microsoft.com/office/drawing/2014/main" id="{F9216399-7C6A-1942-A8CD-0C3872C075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24409" cy="1327094"/>
          </a:xfrm>
          <a:prstGeom prst="rect">
            <a:avLst/>
          </a:prstGeom>
        </p:spPr>
      </p:pic>
      <p:pic>
        <p:nvPicPr>
          <p:cNvPr id="4" name="Picture 3">
            <a:extLst>
              <a:ext uri="{FF2B5EF4-FFF2-40B4-BE49-F238E27FC236}">
                <a16:creationId xmlns:a16="http://schemas.microsoft.com/office/drawing/2014/main" id="{242A3C32-7E43-2C45-AFF6-35B079ADDC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14101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and title">
    <p:spTree>
      <p:nvGrpSpPr>
        <p:cNvPr id="1" name=""/>
        <p:cNvGrpSpPr/>
        <p:nvPr/>
      </p:nvGrpSpPr>
      <p:grpSpPr>
        <a:xfrm>
          <a:off x="0" y="0"/>
          <a:ext cx="0" cy="0"/>
          <a:chOff x="0" y="0"/>
          <a:chExt cx="0" cy="0"/>
        </a:xfrm>
      </p:grpSpPr>
      <p:sp>
        <p:nvSpPr>
          <p:cNvPr id="2" name="Title 1"/>
          <p:cNvSpPr>
            <a:spLocks noGrp="1"/>
          </p:cNvSpPr>
          <p:nvPr>
            <p:ph type="title"/>
          </p:nvPr>
        </p:nvSpPr>
        <p:spPr>
          <a:xfrm>
            <a:off x="938462" y="171899"/>
            <a:ext cx="7748338" cy="596503"/>
          </a:xfrm>
        </p:spPr>
        <p:txBody>
          <a:bodyPr anchor="b"/>
          <a:lstStyle>
            <a:lvl1pPr>
              <a:defRPr sz="2000">
                <a:solidFill>
                  <a:schemeClr val="tx2"/>
                </a:solidFill>
              </a:defRPr>
            </a:lvl1pPr>
          </a:lstStyle>
          <a:p>
            <a:r>
              <a:rPr lang="en-US"/>
              <a:t>Click to edit Master title style</a:t>
            </a:r>
          </a:p>
        </p:txBody>
      </p:sp>
      <p:sp>
        <p:nvSpPr>
          <p:cNvPr id="14" name="Text Box 19">
            <a:extLst>
              <a:ext uri="{FF2B5EF4-FFF2-40B4-BE49-F238E27FC236}">
                <a16:creationId xmlns:a16="http://schemas.microsoft.com/office/drawing/2014/main" id="{066BDADC-ED53-0A41-9C26-0538B550694B}"/>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pic>
        <p:nvPicPr>
          <p:cNvPr id="8" name="Picture 7">
            <a:extLst>
              <a:ext uri="{FF2B5EF4-FFF2-40B4-BE49-F238E27FC236}">
                <a16:creationId xmlns:a16="http://schemas.microsoft.com/office/drawing/2014/main" id="{48D51E89-2CFF-FD48-AB8F-75A428B1B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24409" cy="1327094"/>
          </a:xfrm>
          <a:prstGeom prst="rect">
            <a:avLst/>
          </a:prstGeom>
        </p:spPr>
      </p:pic>
      <p:pic>
        <p:nvPicPr>
          <p:cNvPr id="3" name="Picture 2">
            <a:extLst>
              <a:ext uri="{FF2B5EF4-FFF2-40B4-BE49-F238E27FC236}">
                <a16:creationId xmlns:a16="http://schemas.microsoft.com/office/drawing/2014/main" id="{88CB2925-8DAE-BFBC-A0AA-4247929127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211676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2" name="Title 1"/>
          <p:cNvSpPr>
            <a:spLocks noGrp="1"/>
          </p:cNvSpPr>
          <p:nvPr>
            <p:ph type="title"/>
          </p:nvPr>
        </p:nvSpPr>
        <p:spPr>
          <a:xfrm>
            <a:off x="938462" y="171899"/>
            <a:ext cx="7748338" cy="596503"/>
          </a:xfrm>
        </p:spPr>
        <p:txBody>
          <a:bodyPr anchor="b"/>
          <a:lstStyle>
            <a:lvl1pPr>
              <a:defRPr sz="2000">
                <a:solidFill>
                  <a:schemeClr val="tx2"/>
                </a:solidFill>
              </a:defRPr>
            </a:lvl1pPr>
          </a:lstStyle>
          <a:p>
            <a:r>
              <a:rPr lang="en-US"/>
              <a:t>Click to edit Master title style</a:t>
            </a:r>
          </a:p>
        </p:txBody>
      </p:sp>
      <p:sp>
        <p:nvSpPr>
          <p:cNvPr id="7" name="Content Placeholder 6"/>
          <p:cNvSpPr>
            <a:spLocks noGrp="1"/>
          </p:cNvSpPr>
          <p:nvPr>
            <p:ph sz="quarter" idx="10" hasCustomPrompt="1"/>
          </p:nvPr>
        </p:nvSpPr>
        <p:spPr>
          <a:xfrm>
            <a:off x="938464" y="1079103"/>
            <a:ext cx="3826642" cy="3486117"/>
          </a:xfrm>
        </p:spPr>
        <p:txBody>
          <a:bodyPr/>
          <a:lstStyle>
            <a:lvl1pPr>
              <a:buClr>
                <a:schemeClr val="tx2"/>
              </a:buClr>
              <a:defRPr sz="1600">
                <a:solidFill>
                  <a:schemeClr val="tx1"/>
                </a:solidFill>
              </a:defRPr>
            </a:lvl1pPr>
            <a:lvl2pPr>
              <a:buClr>
                <a:schemeClr val="tx2"/>
              </a:buClr>
              <a:defRPr sz="1400">
                <a:solidFill>
                  <a:schemeClr val="tx1"/>
                </a:solidFill>
              </a:defRPr>
            </a:lvl2pPr>
            <a:lvl3pPr>
              <a:buClr>
                <a:schemeClr val="tx2"/>
              </a:buClr>
              <a:defRPr sz="1200">
                <a:solidFill>
                  <a:schemeClr val="tx1"/>
                </a:solidFill>
              </a:defRPr>
            </a:lvl3pPr>
            <a:lvl4pPr>
              <a:buClr>
                <a:schemeClr val="tx2"/>
              </a:buClr>
              <a:defRPr sz="1050">
                <a:solidFill>
                  <a:schemeClr val="tx1"/>
                </a:solidFill>
              </a:defRPr>
            </a:lvl4pPr>
            <a:lvl5pPr>
              <a:buClr>
                <a:schemeClr val="tx2"/>
              </a:buClr>
              <a:defRPr sz="1050">
                <a:solidFill>
                  <a:schemeClr val="tx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8" name="Content Placeholder 6">
            <a:extLst>
              <a:ext uri="{FF2B5EF4-FFF2-40B4-BE49-F238E27FC236}">
                <a16:creationId xmlns:a16="http://schemas.microsoft.com/office/drawing/2014/main" id="{341BE6B7-564E-0A4B-8100-66977B9945A2}"/>
              </a:ext>
            </a:extLst>
          </p:cNvPr>
          <p:cNvSpPr>
            <a:spLocks noGrp="1"/>
          </p:cNvSpPr>
          <p:nvPr>
            <p:ph sz="quarter" idx="12"/>
          </p:nvPr>
        </p:nvSpPr>
        <p:spPr>
          <a:xfrm>
            <a:off x="4860158" y="1079103"/>
            <a:ext cx="3826642" cy="3486117"/>
          </a:xfrm>
        </p:spPr>
        <p:txBody>
          <a:bodyPr/>
          <a:lstStyle>
            <a:lvl1pPr>
              <a:buClr>
                <a:schemeClr val="tx2"/>
              </a:buClr>
              <a:defRPr sz="1600">
                <a:solidFill>
                  <a:schemeClr val="tx1"/>
                </a:solidFill>
              </a:defRPr>
            </a:lvl1pPr>
            <a:lvl2pPr>
              <a:buClr>
                <a:schemeClr val="tx2"/>
              </a:buClr>
              <a:defRPr sz="1400">
                <a:solidFill>
                  <a:schemeClr val="tx1"/>
                </a:solidFill>
              </a:defRPr>
            </a:lvl2pPr>
            <a:lvl3pPr>
              <a:buClr>
                <a:schemeClr val="tx2"/>
              </a:buClr>
              <a:defRPr sz="1200">
                <a:solidFill>
                  <a:schemeClr val="tx1"/>
                </a:solidFill>
              </a:defRPr>
            </a:lvl3pPr>
            <a:lvl4pPr>
              <a:buClr>
                <a:schemeClr val="tx2"/>
              </a:buClr>
              <a:defRPr sz="1050">
                <a:solidFill>
                  <a:schemeClr val="tx1"/>
                </a:solidFill>
              </a:defRPr>
            </a:lvl4pPr>
            <a:lvl5pPr>
              <a:buClr>
                <a:schemeClr val="tx2"/>
              </a:buCl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Box 19">
            <a:extLst>
              <a:ext uri="{FF2B5EF4-FFF2-40B4-BE49-F238E27FC236}">
                <a16:creationId xmlns:a16="http://schemas.microsoft.com/office/drawing/2014/main" id="{3F6161E0-E941-C84F-A71E-B355A0183279}"/>
              </a:ext>
            </a:extLst>
          </p:cNvPr>
          <p:cNvSpPr txBox="1">
            <a:spLocks noChangeArrowheads="1"/>
          </p:cNvSpPr>
          <p:nvPr/>
        </p:nvSpPr>
        <p:spPr bwMode="auto">
          <a:xfrm>
            <a:off x="366824" y="4760061"/>
            <a:ext cx="339472" cy="196208"/>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fld id="{DF584750-AA81-42C7-9A6D-ECABC080E106}" type="slidenum">
              <a:rPr lang="en-CA" sz="675">
                <a:solidFill>
                  <a:schemeClr val="tx1"/>
                </a:solidFill>
                <a:cs typeface="Arial" charset="0"/>
              </a:rPr>
              <a:pPr algn="ctr" eaLnBrk="1" fontAlgn="base" hangingPunct="1">
                <a:spcBef>
                  <a:spcPct val="0"/>
                </a:spcBef>
                <a:spcAft>
                  <a:spcPct val="0"/>
                </a:spcAft>
              </a:pPr>
              <a:t>‹#›</a:t>
            </a:fld>
            <a:endParaRPr lang="en-CA" sz="1350">
              <a:solidFill>
                <a:schemeClr val="tx1"/>
              </a:solidFill>
              <a:cs typeface="Arial" charset="0"/>
            </a:endParaRPr>
          </a:p>
        </p:txBody>
      </p:sp>
      <p:pic>
        <p:nvPicPr>
          <p:cNvPr id="9" name="Picture 8">
            <a:extLst>
              <a:ext uri="{FF2B5EF4-FFF2-40B4-BE49-F238E27FC236}">
                <a16:creationId xmlns:a16="http://schemas.microsoft.com/office/drawing/2014/main" id="{4B12FCFA-4C94-AC4B-8275-33EA870F82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24409" cy="1327094"/>
          </a:xfrm>
          <a:prstGeom prst="rect">
            <a:avLst/>
          </a:prstGeom>
        </p:spPr>
      </p:pic>
      <p:pic>
        <p:nvPicPr>
          <p:cNvPr id="3" name="Picture 2">
            <a:extLst>
              <a:ext uri="{FF2B5EF4-FFF2-40B4-BE49-F238E27FC236}">
                <a16:creationId xmlns:a16="http://schemas.microsoft.com/office/drawing/2014/main" id="{9AFF5AA3-09F8-E738-3177-D3B8EC9D33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0354" y="4657360"/>
            <a:ext cx="1204126" cy="374428"/>
          </a:xfrm>
          <a:prstGeom prst="rect">
            <a:avLst/>
          </a:prstGeom>
        </p:spPr>
      </p:pic>
    </p:spTree>
    <p:extLst>
      <p:ext uri="{BB962C8B-B14F-4D97-AF65-F5344CB8AC3E}">
        <p14:creationId xmlns:p14="http://schemas.microsoft.com/office/powerpoint/2010/main" val="9130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Text Placeholder 2"/>
          <p:cNvSpPr>
            <a:spLocks noGrp="1"/>
          </p:cNvSpPr>
          <p:nvPr>
            <p:ph type="body" idx="1"/>
          </p:nvPr>
        </p:nvSpPr>
        <p:spPr bwMode="auto">
          <a:xfrm>
            <a:off x="938462" y="1149915"/>
            <a:ext cx="7748338" cy="347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27" name="Title Placeholder 1"/>
          <p:cNvSpPr>
            <a:spLocks noGrp="1"/>
          </p:cNvSpPr>
          <p:nvPr>
            <p:ph type="title"/>
          </p:nvPr>
        </p:nvSpPr>
        <p:spPr bwMode="auto">
          <a:xfrm>
            <a:off x="938462" y="171898"/>
            <a:ext cx="7643446" cy="59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CA"/>
          </a:p>
        </p:txBody>
      </p:sp>
    </p:spTree>
    <p:extLst>
      <p:ext uri="{BB962C8B-B14F-4D97-AF65-F5344CB8AC3E}">
        <p14:creationId xmlns:p14="http://schemas.microsoft.com/office/powerpoint/2010/main" val="5483297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5" r:id="rId3"/>
    <p:sldLayoutId id="2147483716" r:id="rId4"/>
    <p:sldLayoutId id="2147483718" r:id="rId5"/>
    <p:sldLayoutId id="2147483717" r:id="rId6"/>
    <p:sldLayoutId id="2147483722" r:id="rId7"/>
    <p:sldLayoutId id="2147483723" r:id="rId8"/>
    <p:sldLayoutId id="2147483724"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2900" rtl="0" eaLnBrk="1" fontAlgn="base" hangingPunct="1">
        <a:spcBef>
          <a:spcPct val="0"/>
        </a:spcBef>
        <a:spcAft>
          <a:spcPts val="450"/>
        </a:spcAft>
        <a:defRPr sz="2000" b="1" kern="1200">
          <a:solidFill>
            <a:schemeClr val="tx2"/>
          </a:solidFill>
          <a:latin typeface="Arial"/>
          <a:ea typeface="ＭＳ Ｐゴシック" charset="-128"/>
          <a:cs typeface="Arial"/>
        </a:defRPr>
      </a:lvl1pPr>
      <a:lvl2pPr algn="l" defTabSz="342900" rtl="0" eaLnBrk="1" fontAlgn="base" hangingPunct="1">
        <a:spcBef>
          <a:spcPct val="0"/>
        </a:spcBef>
        <a:spcAft>
          <a:spcPts val="450"/>
        </a:spcAft>
        <a:defRPr sz="1500" b="1">
          <a:solidFill>
            <a:schemeClr val="tx2"/>
          </a:solidFill>
          <a:latin typeface="Arial" charset="0"/>
          <a:ea typeface="ＭＳ Ｐゴシック" charset="-128"/>
        </a:defRPr>
      </a:lvl2pPr>
      <a:lvl3pPr algn="l" defTabSz="342900" rtl="0" eaLnBrk="1" fontAlgn="base" hangingPunct="1">
        <a:spcBef>
          <a:spcPct val="0"/>
        </a:spcBef>
        <a:spcAft>
          <a:spcPts val="450"/>
        </a:spcAft>
        <a:defRPr sz="1500" b="1">
          <a:solidFill>
            <a:schemeClr val="tx2"/>
          </a:solidFill>
          <a:latin typeface="Arial" charset="0"/>
          <a:ea typeface="ＭＳ Ｐゴシック" charset="-128"/>
        </a:defRPr>
      </a:lvl3pPr>
      <a:lvl4pPr algn="l" defTabSz="342900" rtl="0" eaLnBrk="1" fontAlgn="base" hangingPunct="1">
        <a:spcBef>
          <a:spcPct val="0"/>
        </a:spcBef>
        <a:spcAft>
          <a:spcPts val="450"/>
        </a:spcAft>
        <a:defRPr sz="1500" b="1">
          <a:solidFill>
            <a:schemeClr val="tx2"/>
          </a:solidFill>
          <a:latin typeface="Arial" charset="0"/>
          <a:ea typeface="ＭＳ Ｐゴシック" charset="-128"/>
        </a:defRPr>
      </a:lvl4pPr>
      <a:lvl5pPr algn="l" defTabSz="342900" rtl="0" eaLnBrk="1" fontAlgn="base" hangingPunct="1">
        <a:spcBef>
          <a:spcPct val="0"/>
        </a:spcBef>
        <a:spcAft>
          <a:spcPts val="450"/>
        </a:spcAft>
        <a:defRPr sz="1500" b="1">
          <a:solidFill>
            <a:schemeClr val="tx2"/>
          </a:solidFill>
          <a:latin typeface="Arial" charset="0"/>
          <a:ea typeface="ＭＳ Ｐゴシック" charset="-128"/>
        </a:defRPr>
      </a:lvl5pPr>
      <a:lvl6pPr marL="342900" algn="l" defTabSz="342900" rtl="0" eaLnBrk="1" fontAlgn="base" hangingPunct="1">
        <a:spcBef>
          <a:spcPct val="0"/>
        </a:spcBef>
        <a:spcAft>
          <a:spcPts val="450"/>
        </a:spcAft>
        <a:defRPr sz="1500" b="1">
          <a:solidFill>
            <a:schemeClr val="tx2"/>
          </a:solidFill>
          <a:latin typeface="Arial" charset="0"/>
          <a:ea typeface="ＭＳ Ｐゴシック" charset="-128"/>
        </a:defRPr>
      </a:lvl6pPr>
      <a:lvl7pPr marL="685800" algn="l" defTabSz="342900" rtl="0" eaLnBrk="1" fontAlgn="base" hangingPunct="1">
        <a:spcBef>
          <a:spcPct val="0"/>
        </a:spcBef>
        <a:spcAft>
          <a:spcPts val="450"/>
        </a:spcAft>
        <a:defRPr sz="1500" b="1">
          <a:solidFill>
            <a:schemeClr val="tx2"/>
          </a:solidFill>
          <a:latin typeface="Arial" charset="0"/>
          <a:ea typeface="ＭＳ Ｐゴシック" charset="-128"/>
        </a:defRPr>
      </a:lvl7pPr>
      <a:lvl8pPr marL="1028700" algn="l" defTabSz="342900" rtl="0" eaLnBrk="1" fontAlgn="base" hangingPunct="1">
        <a:spcBef>
          <a:spcPct val="0"/>
        </a:spcBef>
        <a:spcAft>
          <a:spcPts val="450"/>
        </a:spcAft>
        <a:defRPr sz="1500" b="1">
          <a:solidFill>
            <a:schemeClr val="tx2"/>
          </a:solidFill>
          <a:latin typeface="Arial" charset="0"/>
          <a:ea typeface="ＭＳ Ｐゴシック" charset="-128"/>
        </a:defRPr>
      </a:lvl8pPr>
      <a:lvl9pPr marL="1371600" algn="l" defTabSz="342900" rtl="0" eaLnBrk="1" fontAlgn="base" hangingPunct="1">
        <a:spcBef>
          <a:spcPct val="0"/>
        </a:spcBef>
        <a:spcAft>
          <a:spcPts val="450"/>
        </a:spcAft>
        <a:defRPr sz="1500" b="1">
          <a:solidFill>
            <a:schemeClr val="tx2"/>
          </a:solidFill>
          <a:latin typeface="Arial" charset="0"/>
          <a:ea typeface="ＭＳ Ｐゴシック" charset="-128"/>
        </a:defRPr>
      </a:lvl9pPr>
    </p:titleStyle>
    <p:bodyStyle>
      <a:lvl1pPr marL="170260" indent="-170260" algn="l" defTabSz="342900" rtl="0" eaLnBrk="1" fontAlgn="base" hangingPunct="1">
        <a:spcBef>
          <a:spcPct val="20000"/>
        </a:spcBef>
        <a:spcAft>
          <a:spcPct val="0"/>
        </a:spcAft>
        <a:buClr>
          <a:schemeClr val="tx2"/>
        </a:buClr>
        <a:buFont typeface="Arial" charset="0"/>
        <a:buChar char="•"/>
        <a:defRPr sz="1600" kern="1200">
          <a:solidFill>
            <a:schemeClr val="tx1"/>
          </a:solidFill>
          <a:latin typeface="Arial"/>
          <a:ea typeface="ＭＳ Ｐゴシック" charset="-128"/>
          <a:cs typeface="Arial"/>
        </a:defRPr>
      </a:lvl1pPr>
      <a:lvl2pPr marL="469106" indent="-251222" algn="l" defTabSz="342900" rtl="0" eaLnBrk="1" fontAlgn="base" hangingPunct="1">
        <a:spcBef>
          <a:spcPct val="20000"/>
        </a:spcBef>
        <a:spcAft>
          <a:spcPct val="0"/>
        </a:spcAft>
        <a:buClr>
          <a:schemeClr val="tx2"/>
        </a:buClr>
        <a:buFont typeface="Arial" charset="0"/>
        <a:buChar char="–"/>
        <a:defRPr sz="1400" kern="1200">
          <a:solidFill>
            <a:schemeClr val="tx1"/>
          </a:solidFill>
          <a:latin typeface="Arial"/>
          <a:ea typeface="ＭＳ Ｐゴシック" charset="-128"/>
          <a:cs typeface="Arial"/>
        </a:defRPr>
      </a:lvl2pPr>
      <a:lvl3pPr marL="857250" indent="-171450" algn="l" defTabSz="342900" rtl="0" eaLnBrk="1" fontAlgn="base" hangingPunct="1">
        <a:spcBef>
          <a:spcPct val="20000"/>
        </a:spcBef>
        <a:spcAft>
          <a:spcPct val="0"/>
        </a:spcAft>
        <a:buClr>
          <a:schemeClr val="tx2"/>
        </a:buClr>
        <a:buFont typeface="Arial" charset="0"/>
        <a:buChar char="•"/>
        <a:defRPr sz="1200" kern="1200">
          <a:solidFill>
            <a:schemeClr val="tx1"/>
          </a:solidFill>
          <a:latin typeface="Arial"/>
          <a:ea typeface="ＭＳ Ｐゴシック" charset="-128"/>
          <a:cs typeface="Arial"/>
        </a:defRPr>
      </a:lvl3pPr>
      <a:lvl4pPr marL="12001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4pPr>
      <a:lvl5pPr marL="15430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17" Type="http://schemas.openxmlformats.org/officeDocument/2006/relationships/image" Target="../media/image77.png"/><Relationship Id="rId2" Type="http://schemas.openxmlformats.org/officeDocument/2006/relationships/notesSlide" Target="../notesSlides/notesSlide16.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svg"/><Relationship Id="rId15" Type="http://schemas.openxmlformats.org/officeDocument/2006/relationships/image" Target="../media/image7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CLOUD SOLUTIONS FOR TRANSIT</a:t>
            </a:r>
          </a:p>
        </p:txBody>
      </p:sp>
    </p:spTree>
    <p:extLst>
      <p:ext uri="{BB962C8B-B14F-4D97-AF65-F5344CB8AC3E}">
        <p14:creationId xmlns:p14="http://schemas.microsoft.com/office/powerpoint/2010/main" val="190927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01753C3-1AFA-6AA3-D5C0-54435C5DB4DC}"/>
              </a:ext>
            </a:extLst>
          </p:cNvPr>
          <p:cNvSpPr/>
          <p:nvPr/>
        </p:nvSpPr>
        <p:spPr>
          <a:xfrm>
            <a:off x="267398" y="1298376"/>
            <a:ext cx="1482523" cy="2121806"/>
          </a:xfrm>
          <a:prstGeom prst="rect">
            <a:avLst/>
          </a:prstGeom>
          <a:solidFill>
            <a:schemeClr val="tx2">
              <a:alpha val="16932"/>
            </a:schemeClr>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6E4E5CD3-B4BC-A04F-A092-0EF681EE67DD}"/>
              </a:ext>
            </a:extLst>
          </p:cNvPr>
          <p:cNvSpPr>
            <a:spLocks noGrp="1"/>
          </p:cNvSpPr>
          <p:nvPr>
            <p:ph type="title"/>
          </p:nvPr>
        </p:nvSpPr>
        <p:spPr/>
        <p:txBody>
          <a:bodyPr/>
          <a:lstStyle/>
          <a:p>
            <a:r>
              <a:rPr lang="en-US">
                <a:ea typeface="ＭＳ Ｐゴシック"/>
              </a:rPr>
              <a:t>Cloud Management:</a:t>
            </a:r>
            <a:br>
              <a:rPr lang="en-US">
                <a:ea typeface="ＭＳ Ｐゴシック"/>
              </a:rPr>
            </a:br>
            <a:r>
              <a:rPr lang="en-US">
                <a:ea typeface="ＭＳ Ｐゴシック"/>
              </a:rPr>
              <a:t>Command Enterprise for Transit</a:t>
            </a:r>
            <a:endParaRPr lang="en-US"/>
          </a:p>
        </p:txBody>
      </p:sp>
      <p:pic>
        <p:nvPicPr>
          <p:cNvPr id="5" name="Picture 4" descr="A line drawing of a bus&#10;&#10;Description automatically generated">
            <a:extLst>
              <a:ext uri="{FF2B5EF4-FFF2-40B4-BE49-F238E27FC236}">
                <a16:creationId xmlns:a16="http://schemas.microsoft.com/office/drawing/2014/main" id="{4AE7057E-9DFD-5983-B83D-E911CE62A82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52380" y="3455126"/>
            <a:ext cx="4418526" cy="943884"/>
          </a:xfrm>
          <a:prstGeom prst="rect">
            <a:avLst/>
          </a:prstGeom>
        </p:spPr>
      </p:pic>
      <p:pic>
        <p:nvPicPr>
          <p:cNvPr id="7" name="Picture 6">
            <a:extLst>
              <a:ext uri="{FF2B5EF4-FFF2-40B4-BE49-F238E27FC236}">
                <a16:creationId xmlns:a16="http://schemas.microsoft.com/office/drawing/2014/main" id="{452A4A19-A4BA-A39A-6B6A-A895A33D516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9021" y="2690315"/>
            <a:ext cx="1272744" cy="628213"/>
          </a:xfrm>
          <a:prstGeom prst="rect">
            <a:avLst/>
          </a:prstGeom>
        </p:spPr>
      </p:pic>
      <p:pic>
        <p:nvPicPr>
          <p:cNvPr id="9" name="Picture 8" descr="A drawing of a bus&#10;&#10;Description automatically generated">
            <a:extLst>
              <a:ext uri="{FF2B5EF4-FFF2-40B4-BE49-F238E27FC236}">
                <a16:creationId xmlns:a16="http://schemas.microsoft.com/office/drawing/2014/main" id="{34859DEE-3FD6-F0EC-F218-0F1A18D85D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3408" y="1647357"/>
            <a:ext cx="4582431" cy="1040433"/>
          </a:xfrm>
          <a:prstGeom prst="rect">
            <a:avLst/>
          </a:prstGeom>
        </p:spPr>
      </p:pic>
      <p:sp>
        <p:nvSpPr>
          <p:cNvPr id="10" name="TextBox 9">
            <a:extLst>
              <a:ext uri="{FF2B5EF4-FFF2-40B4-BE49-F238E27FC236}">
                <a16:creationId xmlns:a16="http://schemas.microsoft.com/office/drawing/2014/main" id="{397A7CE8-32FF-077B-21EE-9EAB6923D7C7}"/>
              </a:ext>
            </a:extLst>
          </p:cNvPr>
          <p:cNvSpPr txBox="1"/>
          <p:nvPr/>
        </p:nvSpPr>
        <p:spPr bwMode="auto">
          <a:xfrm>
            <a:off x="267398" y="1312790"/>
            <a:ext cx="1482523" cy="137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100" b="1" kern="0">
                <a:solidFill>
                  <a:schemeClr val="bg2"/>
                </a:solidFill>
              </a:rPr>
              <a:t>Problem </a:t>
            </a:r>
            <a:br>
              <a:rPr lang="en-US" sz="1100" kern="0">
                <a:solidFill>
                  <a:schemeClr val="bg2"/>
                </a:solidFill>
              </a:rPr>
            </a:br>
            <a:r>
              <a:rPr lang="en-US" sz="1100" kern="0">
                <a:solidFill>
                  <a:schemeClr val="bg2"/>
                </a:solidFill>
              </a:rPr>
              <a:t>Buses shut down at night with no ability to record motion of unusual activity (vandalism or vagrants)</a:t>
            </a:r>
          </a:p>
        </p:txBody>
      </p:sp>
      <p:sp>
        <p:nvSpPr>
          <p:cNvPr id="12" name="TextBox 11">
            <a:extLst>
              <a:ext uri="{FF2B5EF4-FFF2-40B4-BE49-F238E27FC236}">
                <a16:creationId xmlns:a16="http://schemas.microsoft.com/office/drawing/2014/main" id="{6635553D-8575-8D60-04E7-7BFD4225139F}"/>
              </a:ext>
            </a:extLst>
          </p:cNvPr>
          <p:cNvSpPr txBox="1"/>
          <p:nvPr/>
        </p:nvSpPr>
        <p:spPr bwMode="auto">
          <a:xfrm>
            <a:off x="1872383" y="1235849"/>
            <a:ext cx="4483219" cy="45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100" b="1" kern="0"/>
              <a:t>Current solution: </a:t>
            </a:r>
            <a:r>
              <a:rPr lang="en-US" sz="1100" kern="0"/>
              <a:t>Recorders on buses are equipped with standard motion detection which is slow to initialize and record unusual activity</a:t>
            </a:r>
          </a:p>
        </p:txBody>
      </p:sp>
      <p:sp>
        <p:nvSpPr>
          <p:cNvPr id="13" name="TextBox 12">
            <a:extLst>
              <a:ext uri="{FF2B5EF4-FFF2-40B4-BE49-F238E27FC236}">
                <a16:creationId xmlns:a16="http://schemas.microsoft.com/office/drawing/2014/main" id="{7B90E963-BF76-420D-82C2-3C4DE56A44F4}"/>
              </a:ext>
            </a:extLst>
          </p:cNvPr>
          <p:cNvSpPr txBox="1"/>
          <p:nvPr/>
        </p:nvSpPr>
        <p:spPr bwMode="auto">
          <a:xfrm>
            <a:off x="1943510" y="2988850"/>
            <a:ext cx="4418526" cy="43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100" b="1" kern="0"/>
              <a:t>The March Networks Solution: </a:t>
            </a:r>
            <a:r>
              <a:rPr lang="en-US" sz="1100" kern="0"/>
              <a:t>Thanks to Sleep Mode, recorders can capture the entire motion event and record motion in real-time</a:t>
            </a:r>
          </a:p>
        </p:txBody>
      </p:sp>
      <p:cxnSp>
        <p:nvCxnSpPr>
          <p:cNvPr id="15" name="Straight Connector 14">
            <a:extLst>
              <a:ext uri="{FF2B5EF4-FFF2-40B4-BE49-F238E27FC236}">
                <a16:creationId xmlns:a16="http://schemas.microsoft.com/office/drawing/2014/main" id="{F98C5ADA-EA9B-8D6A-D5B0-230253CD727A}"/>
              </a:ext>
            </a:extLst>
          </p:cNvPr>
          <p:cNvCxnSpPr>
            <a:cxnSpLocks/>
          </p:cNvCxnSpPr>
          <p:nvPr/>
        </p:nvCxnSpPr>
        <p:spPr>
          <a:xfrm>
            <a:off x="1943509" y="2732372"/>
            <a:ext cx="4342551"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DA0539C1-ACD3-E277-5106-AD4B86AB88D9}"/>
              </a:ext>
            </a:extLst>
          </p:cNvPr>
          <p:cNvSpPr/>
          <p:nvPr/>
        </p:nvSpPr>
        <p:spPr>
          <a:xfrm>
            <a:off x="6531428" y="0"/>
            <a:ext cx="2612572" cy="5143500"/>
          </a:xfrm>
          <a:prstGeom prst="rect">
            <a:avLst/>
          </a:prstGeom>
          <a:solidFill>
            <a:schemeClr val="bg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C29058D3-BE00-AD9A-698C-B2A9D3FF264D}"/>
              </a:ext>
            </a:extLst>
          </p:cNvPr>
          <p:cNvSpPr>
            <a:spLocks noGrp="1"/>
          </p:cNvSpPr>
          <p:nvPr>
            <p:ph sz="quarter" idx="10"/>
          </p:nvPr>
        </p:nvSpPr>
        <p:spPr>
          <a:xfrm>
            <a:off x="6683071" y="1235849"/>
            <a:ext cx="2249097" cy="3952210"/>
          </a:xfrm>
        </p:spPr>
        <p:txBody>
          <a:bodyPr/>
          <a:lstStyle/>
          <a:p>
            <a:pPr marL="0" indent="0">
              <a:buNone/>
            </a:pPr>
            <a:r>
              <a:rPr lang="en-US" sz="1300">
                <a:solidFill>
                  <a:schemeClr val="bg1"/>
                </a:solidFill>
              </a:rPr>
              <a:t>This feature will allow XT units to switch to low-power mode and record directly to the recorder’s SD card, based on configurable rules like motion</a:t>
            </a:r>
          </a:p>
          <a:p>
            <a:pPr marL="0" indent="0">
              <a:buNone/>
            </a:pPr>
            <a:endParaRPr lang="en-US" sz="1300">
              <a:solidFill>
                <a:schemeClr val="bg1"/>
              </a:solidFill>
            </a:endParaRPr>
          </a:p>
          <a:p>
            <a:pPr marL="0" indent="0">
              <a:buNone/>
            </a:pPr>
            <a:r>
              <a:rPr lang="en-US" sz="1300">
                <a:solidFill>
                  <a:schemeClr val="bg1"/>
                </a:solidFill>
              </a:rPr>
              <a:t>It also allows for around-the-clock recording coverage, even when buses are parked and powered down</a:t>
            </a:r>
          </a:p>
          <a:p>
            <a:endParaRPr lang="en-US">
              <a:solidFill>
                <a:schemeClr val="bg1"/>
              </a:solidFill>
            </a:endParaRPr>
          </a:p>
          <a:p>
            <a:endParaRPr lang="en-US">
              <a:solidFill>
                <a:schemeClr val="bg1"/>
              </a:solidFill>
            </a:endParaRPr>
          </a:p>
        </p:txBody>
      </p:sp>
      <p:pic>
        <p:nvPicPr>
          <p:cNvPr id="22" name="Graphic 21">
            <a:extLst>
              <a:ext uri="{FF2B5EF4-FFF2-40B4-BE49-F238E27FC236}">
                <a16:creationId xmlns:a16="http://schemas.microsoft.com/office/drawing/2014/main" id="{24FEE8BD-2868-90F1-81C9-42D593C531C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94340" y="2359279"/>
            <a:ext cx="596503" cy="596503"/>
          </a:xfrm>
          <a:prstGeom prst="rect">
            <a:avLst/>
          </a:prstGeom>
        </p:spPr>
      </p:pic>
      <p:sp>
        <p:nvSpPr>
          <p:cNvPr id="23" name="TextBox 22">
            <a:extLst>
              <a:ext uri="{FF2B5EF4-FFF2-40B4-BE49-F238E27FC236}">
                <a16:creationId xmlns:a16="http://schemas.microsoft.com/office/drawing/2014/main" id="{7FAF0B7F-3906-066F-D013-FF90AF1AAD50}"/>
              </a:ext>
            </a:extLst>
          </p:cNvPr>
          <p:cNvSpPr txBox="1"/>
          <p:nvPr/>
        </p:nvSpPr>
        <p:spPr bwMode="auto">
          <a:xfrm>
            <a:off x="926565" y="701872"/>
            <a:ext cx="2838740" cy="30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600" b="1" kern="0" err="1"/>
              <a:t>RideSafe</a:t>
            </a:r>
            <a:r>
              <a:rPr lang="en-US" sz="1600" b="1" kern="0"/>
              <a:t> XT Sleep Mode</a:t>
            </a:r>
          </a:p>
        </p:txBody>
      </p:sp>
    </p:spTree>
    <p:extLst>
      <p:ext uri="{BB962C8B-B14F-4D97-AF65-F5344CB8AC3E}">
        <p14:creationId xmlns:p14="http://schemas.microsoft.com/office/powerpoint/2010/main" val="245571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lights in a dark room&#10;&#10;Description automatically generated">
            <a:extLst>
              <a:ext uri="{FF2B5EF4-FFF2-40B4-BE49-F238E27FC236}">
                <a16:creationId xmlns:a16="http://schemas.microsoft.com/office/drawing/2014/main" id="{3A391CDE-69C7-55B5-120F-E9CC7C738F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31428" y="1705"/>
            <a:ext cx="2615607" cy="514179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2827" y="876394"/>
            <a:ext cx="3982606" cy="3505008"/>
          </a:xfrm>
          <a:prstGeom prst="rect">
            <a:avLst/>
          </a:prstGeom>
        </p:spPr>
      </p:pic>
      <p:sp>
        <p:nvSpPr>
          <p:cNvPr id="4" name="Title 1"/>
          <p:cNvSpPr>
            <a:spLocks noGrp="1"/>
          </p:cNvSpPr>
          <p:nvPr>
            <p:ph type="title"/>
          </p:nvPr>
        </p:nvSpPr>
        <p:spPr/>
        <p:txBody>
          <a:bodyPr/>
          <a:lstStyle/>
          <a:p>
            <a:r>
              <a:rPr lang="en-US">
                <a:ea typeface="ＭＳ Ｐゴシック"/>
              </a:rPr>
              <a:t>Cloud Management:</a:t>
            </a:r>
            <a:br>
              <a:rPr lang="en-US"/>
            </a:br>
            <a:r>
              <a:rPr lang="en-US"/>
              <a:t>Command for Transit</a:t>
            </a:r>
          </a:p>
        </p:txBody>
      </p:sp>
      <p:sp>
        <p:nvSpPr>
          <p:cNvPr id="8" name="Content Placeholder 7"/>
          <p:cNvSpPr>
            <a:spLocks noGrp="1"/>
          </p:cNvSpPr>
          <p:nvPr>
            <p:ph sz="quarter" idx="10"/>
          </p:nvPr>
        </p:nvSpPr>
        <p:spPr>
          <a:xfrm>
            <a:off x="1043237" y="1196727"/>
            <a:ext cx="3652587" cy="3346698"/>
          </a:xfrm>
        </p:spPr>
        <p:txBody>
          <a:bodyPr/>
          <a:lstStyle/>
          <a:p>
            <a:pPr marL="138113" indent="-138113">
              <a:spcAft>
                <a:spcPts val="400"/>
              </a:spcAft>
              <a:buClr>
                <a:srgbClr val="0067AB"/>
              </a:buClr>
            </a:pPr>
            <a:r>
              <a:rPr lang="en-CA"/>
              <a:t>Ability</a:t>
            </a:r>
            <a:r>
              <a:rPr lang="en-CA" baseline="0"/>
              <a:t> to search by date, time, event, speed, and geography to find the evidence you need for faster investigations</a:t>
            </a:r>
            <a:endParaRPr lang="en-US"/>
          </a:p>
          <a:p>
            <a:pPr marL="436959" lvl="1" indent="-138113">
              <a:spcAft>
                <a:spcPts val="400"/>
              </a:spcAft>
              <a:buClr>
                <a:srgbClr val="0067AB"/>
              </a:buClr>
            </a:pPr>
            <a:r>
              <a:rPr lang="en-US"/>
              <a:t>Search for events such as speeding vehicles or use of hard brakes using a date and vehicle location</a:t>
            </a:r>
          </a:p>
          <a:p>
            <a:pPr marL="138113" indent="-138113">
              <a:buClr>
                <a:srgbClr val="0067AB"/>
              </a:buClr>
            </a:pPr>
            <a:r>
              <a:rPr lang="en-US"/>
              <a:t>Redundancy of critical video allows for ease of use and ease of sharing with first responders in the event of a crisis</a:t>
            </a:r>
          </a:p>
          <a:p>
            <a:pPr marL="138113" indent="-138113">
              <a:buClr>
                <a:srgbClr val="0067AB"/>
              </a:buClr>
            </a:pPr>
            <a:endParaRPr lang="en-US"/>
          </a:p>
          <a:p>
            <a:pPr marL="227013" indent="-227013">
              <a:buClr>
                <a:srgbClr val="0067AB"/>
              </a:buClr>
            </a:pPr>
            <a:endParaRPr lang="en-CA"/>
          </a:p>
          <a:p>
            <a:pPr marL="0" indent="0">
              <a:buNone/>
            </a:pPr>
            <a:endParaRPr lang="en-CA"/>
          </a:p>
        </p:txBody>
      </p:sp>
      <p:sp>
        <p:nvSpPr>
          <p:cNvPr id="9" name="Text Placeholder 8"/>
          <p:cNvSpPr>
            <a:spLocks noGrp="1"/>
          </p:cNvSpPr>
          <p:nvPr>
            <p:ph type="body" sz="quarter" idx="11"/>
          </p:nvPr>
        </p:nvSpPr>
        <p:spPr/>
        <p:txBody>
          <a:bodyPr/>
          <a:lstStyle/>
          <a:p>
            <a:r>
              <a:rPr lang="en-US"/>
              <a:t>Integrated HD video and vehicle metadata</a:t>
            </a:r>
          </a:p>
          <a:p>
            <a:endParaRPr lang="en-CA"/>
          </a:p>
        </p:txBody>
      </p:sp>
    </p:spTree>
    <p:extLst>
      <p:ext uri="{BB962C8B-B14F-4D97-AF65-F5344CB8AC3E}">
        <p14:creationId xmlns:p14="http://schemas.microsoft.com/office/powerpoint/2010/main" val="24596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ea typeface="ＭＳ Ｐゴシック"/>
              </a:rPr>
              <a:t>Cloud Monitoring: Insight Cloud Services</a:t>
            </a:r>
            <a:endParaRPr lang="en-US" sz="1800" b="0">
              <a:ea typeface="ＭＳ Ｐゴシック"/>
            </a:endParaRPr>
          </a:p>
        </p:txBody>
      </p:sp>
      <p:sp>
        <p:nvSpPr>
          <p:cNvPr id="18" name="Content Placeholder 4097"/>
          <p:cNvSpPr>
            <a:spLocks noGrp="1"/>
          </p:cNvSpPr>
          <p:nvPr>
            <p:ph sz="quarter" idx="10"/>
          </p:nvPr>
        </p:nvSpPr>
        <p:spPr>
          <a:xfrm>
            <a:off x="938462" y="1079103"/>
            <a:ext cx="4515281" cy="3486997"/>
          </a:xfrm>
        </p:spPr>
        <p:txBody>
          <a:bodyPr/>
          <a:lstStyle/>
          <a:p>
            <a:pPr marL="170180" indent="-170180">
              <a:spcAft>
                <a:spcPts val="200"/>
              </a:spcAft>
            </a:pPr>
            <a:r>
              <a:rPr lang="en-US">
                <a:ea typeface="ＭＳ Ｐゴシック"/>
              </a:rPr>
              <a:t>Proactive monitoring of your cameras, NVRs, encoders, hard drives, fans, battery backups, and overall network connectivity</a:t>
            </a:r>
          </a:p>
          <a:p>
            <a:pPr marL="170180" indent="-170180">
              <a:spcAft>
                <a:spcPts val="200"/>
              </a:spcAft>
            </a:pPr>
            <a:r>
              <a:rPr lang="en-US">
                <a:ea typeface="ＭＳ Ｐゴシック"/>
              </a:rPr>
              <a:t>Remote troubleshooting and issue resolution, software maintenance and updates, scheduled during off-peak hours</a:t>
            </a:r>
          </a:p>
          <a:p>
            <a:pPr marL="170180" indent="-170180">
              <a:spcAft>
                <a:spcPts val="200"/>
              </a:spcAft>
            </a:pPr>
            <a:r>
              <a:rPr lang="en-US">
                <a:ea typeface="ＭＳ Ｐゴシック"/>
              </a:rPr>
              <a:t>Online self-serve access to your video installation information, including maps, support tickets and ticket status, and device warranty and location information for complete closed-loop service workflows</a:t>
            </a:r>
            <a:endParaRPr lang="en-US"/>
          </a:p>
          <a:p>
            <a:pPr marL="170180" indent="-170180"/>
            <a:endParaRPr lang="en-US"/>
          </a:p>
          <a:p>
            <a:pPr marL="170180" indent="-170180"/>
            <a:endParaRPr lang="en-US"/>
          </a:p>
          <a:p>
            <a:pPr marL="170180" indent="-170180"/>
            <a:endParaRPr lang="en-US"/>
          </a:p>
          <a:p>
            <a:pPr marL="170180" indent="-170180"/>
            <a:endParaRPr lang="en-US"/>
          </a:p>
        </p:txBody>
      </p:sp>
      <p:sp>
        <p:nvSpPr>
          <p:cNvPr id="4" name="Text Placeholder 3"/>
          <p:cNvSpPr>
            <a:spLocks noGrp="1"/>
          </p:cNvSpPr>
          <p:nvPr>
            <p:ph type="body" sz="quarter" idx="11"/>
          </p:nvPr>
        </p:nvSpPr>
        <p:spPr/>
        <p:txBody>
          <a:bodyPr/>
          <a:lstStyle/>
          <a:p>
            <a:r>
              <a:rPr lang="en-US"/>
              <a:t>We ensure your system is up and running</a:t>
            </a:r>
          </a:p>
        </p:txBody>
      </p:sp>
      <p:pic>
        <p:nvPicPr>
          <p:cNvPr id="11" name="Picture 10" descr="A map of united states with green and red points&#10;&#10;Description automatically generated">
            <a:extLst>
              <a:ext uri="{FF2B5EF4-FFF2-40B4-BE49-F238E27FC236}">
                <a16:creationId xmlns:a16="http://schemas.microsoft.com/office/drawing/2014/main" id="{CBAE92A7-DF12-CF88-1A4F-94E0A53F5C69}"/>
              </a:ext>
            </a:extLst>
          </p:cNvPr>
          <p:cNvPicPr>
            <a:picLocks noChangeAspect="1"/>
          </p:cNvPicPr>
          <p:nvPr/>
        </p:nvPicPr>
        <p:blipFill rotWithShape="1">
          <a:blip r:embed="rId3" cstate="hqprint">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a:ext>
            </a:extLst>
          </a:blip>
          <a:srcRect/>
          <a:stretch/>
        </p:blipFill>
        <p:spPr>
          <a:xfrm>
            <a:off x="6531429" y="0"/>
            <a:ext cx="2612572" cy="5143500"/>
          </a:xfrm>
          <a:prstGeom prst="rect">
            <a:avLst/>
          </a:prstGeom>
        </p:spPr>
      </p:pic>
      <p:grpSp>
        <p:nvGrpSpPr>
          <p:cNvPr id="7" name="Group 6">
            <a:extLst>
              <a:ext uri="{FF2B5EF4-FFF2-40B4-BE49-F238E27FC236}">
                <a16:creationId xmlns:a16="http://schemas.microsoft.com/office/drawing/2014/main" id="{7BA1A8F4-A85C-A6CB-1B5F-BA8CDA694918}"/>
              </a:ext>
            </a:extLst>
          </p:cNvPr>
          <p:cNvGrpSpPr/>
          <p:nvPr/>
        </p:nvGrpSpPr>
        <p:grpSpPr>
          <a:xfrm>
            <a:off x="5555333" y="2645309"/>
            <a:ext cx="3287496" cy="1811877"/>
            <a:chOff x="1448196" y="70018"/>
            <a:chExt cx="5259629" cy="2898802"/>
          </a:xfrm>
        </p:grpSpPr>
        <p:pic>
          <p:nvPicPr>
            <p:cNvPr id="5" name="Picture 4" descr="A map of the united states&#10;&#10;Description automatically generated">
              <a:extLst>
                <a:ext uri="{FF2B5EF4-FFF2-40B4-BE49-F238E27FC236}">
                  <a16:creationId xmlns:a16="http://schemas.microsoft.com/office/drawing/2014/main" id="{907411D2-64B7-9730-84E3-2B083B2A9C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8196" y="70018"/>
              <a:ext cx="5259629" cy="2898802"/>
            </a:xfrm>
            <a:prstGeom prst="rect">
              <a:avLst/>
            </a:prstGeom>
            <a:ln>
              <a:solidFill>
                <a:schemeClr val="bg1">
                  <a:lumMod val="65000"/>
                </a:schemeClr>
              </a:solidFill>
            </a:ln>
          </p:spPr>
        </p:pic>
        <p:pic>
          <p:nvPicPr>
            <p:cNvPr id="6" name="Picture 5" descr="A map of the united states&#10;&#10;Description automatically generated">
              <a:extLst>
                <a:ext uri="{FF2B5EF4-FFF2-40B4-BE49-F238E27FC236}">
                  <a16:creationId xmlns:a16="http://schemas.microsoft.com/office/drawing/2014/main" id="{F465788C-6D8B-C912-C1D4-4FACEABB39ED}"/>
                </a:ext>
              </a:extLst>
            </p:cNvPr>
            <p:cNvPicPr>
              <a:picLocks noChangeAspect="1"/>
            </p:cNvPicPr>
            <p:nvPr/>
          </p:nvPicPr>
          <p:blipFill rotWithShape="1">
            <a:blip r:embed="rId6"/>
            <a:srcRect l="40754" t="15943" r="15016"/>
            <a:stretch/>
          </p:blipFill>
          <p:spPr>
            <a:xfrm>
              <a:off x="2619703" y="277572"/>
              <a:ext cx="4088122" cy="2691247"/>
            </a:xfrm>
            <a:prstGeom prst="rect">
              <a:avLst/>
            </a:prstGeom>
          </p:spPr>
        </p:pic>
      </p:grpSp>
      <p:pic>
        <p:nvPicPr>
          <p:cNvPr id="8" name="Picture 7" descr="A map with green pins on it&#10;&#10;Description automatically generated">
            <a:extLst>
              <a:ext uri="{FF2B5EF4-FFF2-40B4-BE49-F238E27FC236}">
                <a16:creationId xmlns:a16="http://schemas.microsoft.com/office/drawing/2014/main" id="{17B20CCC-3986-78AD-4044-134376672167}"/>
              </a:ext>
            </a:extLst>
          </p:cNvPr>
          <p:cNvPicPr>
            <a:picLocks noChangeAspect="1"/>
          </p:cNvPicPr>
          <p:nvPr/>
        </p:nvPicPr>
        <p:blipFill>
          <a:blip r:embed="rId7"/>
          <a:stretch>
            <a:fillRect/>
          </a:stretch>
        </p:blipFill>
        <p:spPr>
          <a:xfrm>
            <a:off x="6164226" y="1079103"/>
            <a:ext cx="1938136" cy="1938136"/>
          </a:xfrm>
          <a:prstGeom prst="rect">
            <a:avLst/>
          </a:prstGeom>
          <a:ln>
            <a:solidFill>
              <a:schemeClr val="bg1">
                <a:lumMod val="65000"/>
              </a:schemeClr>
            </a:solidFill>
          </a:ln>
        </p:spPr>
      </p:pic>
    </p:spTree>
    <p:extLst>
      <p:ext uri="{BB962C8B-B14F-4D97-AF65-F5344CB8AC3E}">
        <p14:creationId xmlns:p14="http://schemas.microsoft.com/office/powerpoint/2010/main" val="184379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EA8350-0117-7F76-C2E2-947F4F42E3E9}"/>
              </a:ext>
            </a:extLst>
          </p:cNvPr>
          <p:cNvPicPr>
            <a:picLocks noChangeAspect="1"/>
          </p:cNvPicPr>
          <p:nvPr/>
        </p:nvPicPr>
        <p:blipFill rotWithShape="1">
          <a:blip r:embed="rId3" cstate="hqprint">
            <a:duotone>
              <a:prstClr val="black"/>
              <a:schemeClr val="accent1">
                <a:tint val="45000"/>
                <a:satMod val="400000"/>
              </a:schemeClr>
            </a:duotone>
            <a:extLst>
              <a:ext uri="{BEBA8EAE-BF5A-486C-A8C5-ECC9F3942E4B}">
                <a14:imgProps xmlns:a14="http://schemas.microsoft.com/office/drawing/2010/main">
                  <a14:imgLayer r:embed="rId4">
                    <a14:imgEffect>
                      <a14:sharpenSoften amount="-47000"/>
                    </a14:imgEffect>
                  </a14:imgLayer>
                </a14:imgProps>
              </a:ext>
              <a:ext uri="{28A0092B-C50C-407E-A947-70E740481C1C}">
                <a14:useLocalDpi xmlns:a14="http://schemas.microsoft.com/office/drawing/2010/main"/>
              </a:ext>
            </a:extLst>
          </a:blip>
          <a:srcRect/>
          <a:stretch/>
        </p:blipFill>
        <p:spPr>
          <a:xfrm>
            <a:off x="6070306" y="852"/>
            <a:ext cx="3538088" cy="5141795"/>
          </a:xfrm>
          <a:prstGeom prst="rect">
            <a:avLst/>
          </a:prstGeom>
        </p:spPr>
      </p:pic>
      <p:sp>
        <p:nvSpPr>
          <p:cNvPr id="6" name="Rectangle 5">
            <a:extLst>
              <a:ext uri="{FF2B5EF4-FFF2-40B4-BE49-F238E27FC236}">
                <a16:creationId xmlns:a16="http://schemas.microsoft.com/office/drawing/2014/main" id="{EAF12EDA-4C94-C399-C93C-FE7842C35361}"/>
              </a:ext>
            </a:extLst>
          </p:cNvPr>
          <p:cNvSpPr/>
          <p:nvPr/>
        </p:nvSpPr>
        <p:spPr>
          <a:xfrm>
            <a:off x="6070306" y="0"/>
            <a:ext cx="3544024" cy="5143500"/>
          </a:xfrm>
          <a:prstGeom prst="rect">
            <a:avLst/>
          </a:prstGeom>
          <a:solidFill>
            <a:schemeClr val="bg2">
              <a:alpha val="68112"/>
            </a:schemeClr>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2FAB049-E698-9ABC-6BE5-505A7B4B2336}"/>
              </a:ext>
            </a:extLst>
          </p:cNvPr>
          <p:cNvSpPr>
            <a:spLocks noGrp="1"/>
          </p:cNvSpPr>
          <p:nvPr>
            <p:ph type="title"/>
          </p:nvPr>
        </p:nvSpPr>
        <p:spPr>
          <a:xfrm>
            <a:off x="731520" y="171899"/>
            <a:ext cx="7955280" cy="596503"/>
          </a:xfrm>
        </p:spPr>
        <p:txBody>
          <a:bodyPr/>
          <a:lstStyle/>
          <a:p>
            <a:r>
              <a:rPr lang="en-US"/>
              <a:t>Cloud Analytics: Searchlight Cloud</a:t>
            </a:r>
          </a:p>
        </p:txBody>
      </p:sp>
      <p:sp>
        <p:nvSpPr>
          <p:cNvPr id="3" name="Content Placeholder 2">
            <a:extLst>
              <a:ext uri="{FF2B5EF4-FFF2-40B4-BE49-F238E27FC236}">
                <a16:creationId xmlns:a16="http://schemas.microsoft.com/office/drawing/2014/main" id="{9F591EE6-E614-3517-57CC-939A09AD1797}"/>
              </a:ext>
            </a:extLst>
          </p:cNvPr>
          <p:cNvSpPr>
            <a:spLocks noGrp="1"/>
          </p:cNvSpPr>
          <p:nvPr>
            <p:ph sz="quarter" idx="10"/>
          </p:nvPr>
        </p:nvSpPr>
        <p:spPr>
          <a:xfrm>
            <a:off x="768134" y="2081435"/>
            <a:ext cx="3803867" cy="2170902"/>
          </a:xfrm>
        </p:spPr>
        <p:txBody>
          <a:bodyPr/>
          <a:lstStyle/>
          <a:p>
            <a:pPr marL="0" indent="0">
              <a:buNone/>
            </a:pPr>
            <a:r>
              <a:rPr lang="en-US" b="1">
                <a:solidFill>
                  <a:schemeClr val="bg2"/>
                </a:solidFill>
              </a:rPr>
              <a:t>Key Advantages</a:t>
            </a:r>
          </a:p>
          <a:p>
            <a:r>
              <a:rPr lang="en-US" sz="1500"/>
              <a:t>Identify trends and potential issues via intelligent dashboards and report cards.</a:t>
            </a:r>
          </a:p>
          <a:p>
            <a:r>
              <a:rPr lang="en-US" sz="1500"/>
              <a:t>View your recorded video to save time in investigations.</a:t>
            </a:r>
          </a:p>
          <a:p>
            <a:r>
              <a:rPr lang="en-US" sz="1500"/>
              <a:t>Receive real-time alerts — person on a bus with no driver present, bus occupancy, hard braking, etc.</a:t>
            </a:r>
          </a:p>
        </p:txBody>
      </p:sp>
      <p:sp>
        <p:nvSpPr>
          <p:cNvPr id="4" name="Text Placeholder 3">
            <a:extLst>
              <a:ext uri="{FF2B5EF4-FFF2-40B4-BE49-F238E27FC236}">
                <a16:creationId xmlns:a16="http://schemas.microsoft.com/office/drawing/2014/main" id="{EED322BD-35B9-71C5-536F-1F0F3EF51FE4}"/>
              </a:ext>
            </a:extLst>
          </p:cNvPr>
          <p:cNvSpPr>
            <a:spLocks noGrp="1"/>
          </p:cNvSpPr>
          <p:nvPr>
            <p:ph type="body" sz="quarter" idx="11"/>
          </p:nvPr>
        </p:nvSpPr>
        <p:spPr>
          <a:xfrm>
            <a:off x="768134" y="949928"/>
            <a:ext cx="3803866" cy="925717"/>
          </a:xfrm>
        </p:spPr>
        <p:txBody>
          <a:bodyPr/>
          <a:lstStyle/>
          <a:p>
            <a:r>
              <a:rPr lang="en-US"/>
              <a:t>A platform providing superior video surveillance integrated with vehicle metadata and analytics for superior security and transit agency optimization</a:t>
            </a:r>
          </a:p>
        </p:txBody>
      </p:sp>
      <p:pic>
        <p:nvPicPr>
          <p:cNvPr id="12" name="Picture 11" descr="A screenshot of a computer&#10;&#10;Description automatically generated">
            <a:extLst>
              <a:ext uri="{FF2B5EF4-FFF2-40B4-BE49-F238E27FC236}">
                <a16:creationId xmlns:a16="http://schemas.microsoft.com/office/drawing/2014/main" id="{694C2381-B1C1-5F3A-C523-F39C859ADC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45824" y="891163"/>
            <a:ext cx="1336610" cy="1721814"/>
          </a:xfrm>
          <a:prstGeom prst="rect">
            <a:avLst/>
          </a:prstGeom>
        </p:spPr>
      </p:pic>
      <p:pic>
        <p:nvPicPr>
          <p:cNvPr id="8" name="Picture 7" descr="A computer with a screen showing statistics&#10;&#10;Description automatically generated with medium confidence">
            <a:extLst>
              <a:ext uri="{FF2B5EF4-FFF2-40B4-BE49-F238E27FC236}">
                <a16:creationId xmlns:a16="http://schemas.microsoft.com/office/drawing/2014/main" id="{CF7355CD-2F02-D66D-2CDD-3E08F4D9D7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00733" y="1595974"/>
            <a:ext cx="3359696" cy="2239797"/>
          </a:xfrm>
          <a:prstGeom prst="rect">
            <a:avLst/>
          </a:prstGeom>
        </p:spPr>
      </p:pic>
      <p:pic>
        <p:nvPicPr>
          <p:cNvPr id="5" name="Picture 4">
            <a:extLst>
              <a:ext uri="{FF2B5EF4-FFF2-40B4-BE49-F238E27FC236}">
                <a16:creationId xmlns:a16="http://schemas.microsoft.com/office/drawing/2014/main" id="{B7C879EC-8F34-D50B-628A-F944B82DC282}"/>
              </a:ext>
            </a:extLst>
          </p:cNvPr>
          <p:cNvPicPr>
            <a:picLocks noChangeAspect="1"/>
          </p:cNvPicPr>
          <p:nvPr/>
        </p:nvPicPr>
        <p:blipFill>
          <a:blip r:embed="rId7"/>
          <a:srcRect/>
          <a:stretch/>
        </p:blipFill>
        <p:spPr>
          <a:xfrm>
            <a:off x="5545824" y="3090729"/>
            <a:ext cx="2462948" cy="1323835"/>
          </a:xfrm>
          <a:prstGeom prst="rect">
            <a:avLst/>
          </a:prstGeom>
          <a:ln>
            <a:solidFill>
              <a:srgbClr val="E77E23"/>
            </a:solidFill>
          </a:ln>
        </p:spPr>
      </p:pic>
      <p:pic>
        <p:nvPicPr>
          <p:cNvPr id="9" name="Picture 8" descr="A cell phone showing a graph&#10;&#10;Description automatically generated">
            <a:extLst>
              <a:ext uri="{FF2B5EF4-FFF2-40B4-BE49-F238E27FC236}">
                <a16:creationId xmlns:a16="http://schemas.microsoft.com/office/drawing/2014/main" id="{DD5E6DCB-4E1D-5727-BE1B-566F64150A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69950" y="2974151"/>
            <a:ext cx="877995" cy="1681517"/>
          </a:xfrm>
          <a:prstGeom prst="rect">
            <a:avLst/>
          </a:prstGeom>
        </p:spPr>
      </p:pic>
    </p:spTree>
    <p:extLst>
      <p:ext uri="{BB962C8B-B14F-4D97-AF65-F5344CB8AC3E}">
        <p14:creationId xmlns:p14="http://schemas.microsoft.com/office/powerpoint/2010/main" val="394943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Searchlight for Business Intelligence</a:t>
            </a:r>
          </a:p>
        </p:txBody>
      </p:sp>
      <p:sp>
        <p:nvSpPr>
          <p:cNvPr id="19" name="Text Placeholder 18">
            <a:extLst>
              <a:ext uri="{FF2B5EF4-FFF2-40B4-BE49-F238E27FC236}">
                <a16:creationId xmlns:a16="http://schemas.microsoft.com/office/drawing/2014/main" id="{234121AA-24EC-124F-9B97-25A0F9C3BDBC}"/>
              </a:ext>
            </a:extLst>
          </p:cNvPr>
          <p:cNvSpPr>
            <a:spLocks noGrp="1"/>
          </p:cNvSpPr>
          <p:nvPr>
            <p:ph type="body" sz="quarter" idx="11"/>
          </p:nvPr>
        </p:nvSpPr>
        <p:spPr>
          <a:xfrm>
            <a:off x="938463" y="767912"/>
            <a:ext cx="6414838" cy="309640"/>
          </a:xfrm>
        </p:spPr>
        <p:txBody>
          <a:bodyPr/>
          <a:lstStyle/>
          <a:p>
            <a:r>
              <a:rPr lang="en-US"/>
              <a:t>Optional analytics to improve customer service and transit agency efficiency</a:t>
            </a:r>
          </a:p>
        </p:txBody>
      </p:sp>
      <p:grpSp>
        <p:nvGrpSpPr>
          <p:cNvPr id="4" name="Group 3"/>
          <p:cNvGrpSpPr/>
          <p:nvPr/>
        </p:nvGrpSpPr>
        <p:grpSpPr>
          <a:xfrm>
            <a:off x="1037815" y="1158377"/>
            <a:ext cx="2253435" cy="3302709"/>
            <a:chOff x="796903" y="1156751"/>
            <a:chExt cx="2253435" cy="3302709"/>
          </a:xfrm>
        </p:grpSpPr>
        <p:pic>
          <p:nvPicPr>
            <p:cNvPr id="26" name="Picture 2">
              <a:extLst>
                <a:ext uri="{FF2B5EF4-FFF2-40B4-BE49-F238E27FC236}">
                  <a16:creationId xmlns:a16="http://schemas.microsoft.com/office/drawing/2014/main" id="{DEC51674-8FCB-9641-AFE9-96D866B887E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797176" y="1156751"/>
              <a:ext cx="2145429" cy="1430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99C138D8-CDC2-5B47-9C16-6D7B5588670B}"/>
                </a:ext>
              </a:extLst>
            </p:cNvPr>
            <p:cNvSpPr/>
            <p:nvPr/>
          </p:nvSpPr>
          <p:spPr>
            <a:xfrm>
              <a:off x="796903" y="2487479"/>
              <a:ext cx="2145977" cy="1971981"/>
            </a:xfrm>
            <a:prstGeom prst="rect">
              <a:avLst/>
            </a:prstGeom>
            <a:solidFill>
              <a:srgbClr val="0067AB"/>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defRPr/>
              </a:pPr>
              <a:endParaRPr lang="en-US">
                <a:solidFill>
                  <a:srgbClr val="FFFFFF"/>
                </a:solidFill>
                <a:latin typeface="Arial"/>
              </a:endParaRPr>
            </a:p>
          </p:txBody>
        </p:sp>
        <p:sp>
          <p:nvSpPr>
            <p:cNvPr id="25" name="TextBox 24">
              <a:extLst>
                <a:ext uri="{FF2B5EF4-FFF2-40B4-BE49-F238E27FC236}">
                  <a16:creationId xmlns:a16="http://schemas.microsoft.com/office/drawing/2014/main" id="{3729D1AF-9498-E24C-9BB5-7D034636D886}"/>
                </a:ext>
              </a:extLst>
            </p:cNvPr>
            <p:cNvSpPr txBox="1"/>
            <p:nvPr/>
          </p:nvSpPr>
          <p:spPr bwMode="auto">
            <a:xfrm>
              <a:off x="844033" y="2587404"/>
              <a:ext cx="2206305" cy="182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marL="6350" defTabSz="457189">
                <a:spcAft>
                  <a:spcPts val="800"/>
                </a:spcAft>
                <a:defRPr/>
              </a:pPr>
              <a:r>
                <a:rPr lang="en-US" sz="1400" b="1">
                  <a:solidFill>
                    <a:srgbClr val="FFFFFF"/>
                  </a:solidFill>
                  <a:latin typeface="Arial"/>
                </a:rPr>
                <a:t>People counting</a:t>
              </a:r>
              <a:br>
                <a:rPr lang="en-US" sz="1400" b="1">
                  <a:solidFill>
                    <a:srgbClr val="FFFFFF"/>
                  </a:solidFill>
                  <a:latin typeface="Arial"/>
                </a:rPr>
              </a:br>
              <a:r>
                <a:rPr lang="en-US" sz="1400" b="1">
                  <a:solidFill>
                    <a:srgbClr val="FFFFFF"/>
                  </a:solidFill>
                  <a:latin typeface="Arial"/>
                </a:rPr>
                <a:t>analytics</a:t>
              </a:r>
              <a:endParaRPr lang="en-US" sz="1000" b="1">
                <a:solidFill>
                  <a:srgbClr val="FFFFFF"/>
                </a:solidFill>
                <a:latin typeface="Arial"/>
              </a:endParaRPr>
            </a:p>
            <a:p>
              <a:pPr marL="136522" lvl="1" indent="-130172" defTabSz="457189">
                <a:spcAft>
                  <a:spcPts val="300"/>
                </a:spcAft>
                <a:buFont typeface="Arial" panose="020B0604020202020204" pitchFamily="34" charset="0"/>
                <a:buChar char="•"/>
                <a:defRPr/>
              </a:pPr>
              <a:r>
                <a:rPr lang="en-US" sz="1200">
                  <a:solidFill>
                    <a:srgbClr val="FFFFFF"/>
                  </a:solidFill>
                  <a:latin typeface="Arial"/>
                </a:rPr>
                <a:t>Analyze occupancy over time to plan route changes</a:t>
              </a:r>
            </a:p>
            <a:p>
              <a:pPr marL="136522" lvl="1" indent="-130172" defTabSz="457189">
                <a:spcAft>
                  <a:spcPts val="300"/>
                </a:spcAft>
                <a:buFont typeface="Arial" panose="020B0604020202020204" pitchFamily="34" charset="0"/>
                <a:buChar char="•"/>
                <a:defRPr/>
              </a:pPr>
              <a:r>
                <a:rPr lang="en-US" sz="1200">
                  <a:solidFill>
                    <a:srgbClr val="FFFFFF"/>
                  </a:solidFill>
                  <a:latin typeface="Arial"/>
                </a:rPr>
                <a:t>Integrate with vehicle metadata to obtain evidence</a:t>
              </a:r>
            </a:p>
            <a:p>
              <a:pPr marL="6350" defTabSz="457189">
                <a:defRPr/>
              </a:pPr>
              <a:endParaRPr lang="en-US" sz="1600" kern="0">
                <a:solidFill>
                  <a:srgbClr val="FFFFFF"/>
                </a:solidFill>
                <a:latin typeface="Arial"/>
              </a:endParaRPr>
            </a:p>
          </p:txBody>
        </p:sp>
      </p:grpSp>
      <p:grpSp>
        <p:nvGrpSpPr>
          <p:cNvPr id="6" name="Group 5"/>
          <p:cNvGrpSpPr/>
          <p:nvPr/>
        </p:nvGrpSpPr>
        <p:grpSpPr>
          <a:xfrm>
            <a:off x="6051443" y="1158377"/>
            <a:ext cx="2145977" cy="3302708"/>
            <a:chOff x="6243809" y="1158376"/>
            <a:chExt cx="2145977" cy="3320183"/>
          </a:xfrm>
        </p:grpSpPr>
        <p:pic>
          <p:nvPicPr>
            <p:cNvPr id="32" name="Picture 2">
              <a:extLst>
                <a:ext uri="{FF2B5EF4-FFF2-40B4-BE49-F238E27FC236}">
                  <a16:creationId xmlns:a16="http://schemas.microsoft.com/office/drawing/2014/main" id="{00FC252F-1613-A942-ACED-D6CC70D50B1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6243810" y="1158376"/>
              <a:ext cx="2145976" cy="1434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99C138D8-CDC2-5B47-9C16-6D7B5588670B}"/>
                </a:ext>
              </a:extLst>
            </p:cNvPr>
            <p:cNvSpPr/>
            <p:nvPr/>
          </p:nvSpPr>
          <p:spPr>
            <a:xfrm>
              <a:off x="6243809" y="2506578"/>
              <a:ext cx="2145977" cy="1971981"/>
            </a:xfrm>
            <a:prstGeom prst="rect">
              <a:avLst/>
            </a:prstGeom>
            <a:solidFill>
              <a:schemeClr val="tx2">
                <a:lumMod val="50000"/>
              </a:schemeClr>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defRPr/>
              </a:pPr>
              <a:endParaRPr lang="en-US">
                <a:solidFill>
                  <a:srgbClr val="FFFFFF"/>
                </a:solidFill>
                <a:latin typeface="Arial"/>
              </a:endParaRPr>
            </a:p>
          </p:txBody>
        </p:sp>
        <p:sp>
          <p:nvSpPr>
            <p:cNvPr id="29" name="TextBox 28">
              <a:extLst>
                <a:ext uri="{FF2B5EF4-FFF2-40B4-BE49-F238E27FC236}">
                  <a16:creationId xmlns:a16="http://schemas.microsoft.com/office/drawing/2014/main" id="{A85B8A92-0250-4445-A6A8-3229FB2D85F9}"/>
                </a:ext>
              </a:extLst>
            </p:cNvPr>
            <p:cNvSpPr txBox="1"/>
            <p:nvPr/>
          </p:nvSpPr>
          <p:spPr bwMode="auto">
            <a:xfrm>
              <a:off x="6284525" y="2541773"/>
              <a:ext cx="2105261" cy="189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marL="6350" defTabSz="457189">
                <a:spcAft>
                  <a:spcPts val="400"/>
                </a:spcAft>
                <a:defRPr/>
              </a:pPr>
              <a:r>
                <a:rPr lang="en-US" sz="1400" b="1">
                  <a:solidFill>
                    <a:srgbClr val="FFFFFF"/>
                  </a:solidFill>
                  <a:latin typeface="Arial"/>
                </a:rPr>
                <a:t>Driving analytics</a:t>
              </a:r>
              <a:endParaRPr lang="en-US" sz="1000" b="1">
                <a:solidFill>
                  <a:srgbClr val="FFFFFF"/>
                </a:solidFill>
                <a:latin typeface="Arial"/>
              </a:endParaRPr>
            </a:p>
            <a:p>
              <a:pPr marL="136522" lvl="1" indent="-130172" defTabSz="457189">
                <a:spcAft>
                  <a:spcPts val="300"/>
                </a:spcAft>
                <a:buFont typeface="Arial" panose="020B0604020202020204" pitchFamily="34" charset="0"/>
                <a:buChar char="•"/>
                <a:defRPr/>
              </a:pPr>
              <a:r>
                <a:rPr lang="en-US" sz="1200">
                  <a:solidFill>
                    <a:srgbClr val="FFFFFF"/>
                  </a:solidFill>
                  <a:latin typeface="Arial"/>
                </a:rPr>
                <a:t>Set up alarm monitoring and actions for incidents that involve hard braking, reckless driving, etc.</a:t>
              </a:r>
            </a:p>
            <a:p>
              <a:pPr marL="6350" lvl="1" defTabSz="457189">
                <a:spcAft>
                  <a:spcPts val="300"/>
                </a:spcAft>
                <a:defRPr/>
              </a:pPr>
              <a:endParaRPr lang="en-US" sz="1200">
                <a:solidFill>
                  <a:srgbClr val="FFFFFF"/>
                </a:solidFill>
                <a:latin typeface="Arial"/>
              </a:endParaRPr>
            </a:p>
            <a:p>
              <a:pPr marL="6350" defTabSz="457189">
                <a:defRPr/>
              </a:pPr>
              <a:endParaRPr lang="en-US" sz="1600" kern="0">
                <a:solidFill>
                  <a:srgbClr val="FFFFFF"/>
                </a:solidFill>
                <a:latin typeface="Arial"/>
              </a:endParaRPr>
            </a:p>
          </p:txBody>
        </p:sp>
      </p:grpSp>
      <p:grpSp>
        <p:nvGrpSpPr>
          <p:cNvPr id="5" name="Group 4"/>
          <p:cNvGrpSpPr/>
          <p:nvPr/>
        </p:nvGrpSpPr>
        <p:grpSpPr>
          <a:xfrm>
            <a:off x="3544817" y="1159823"/>
            <a:ext cx="2146569" cy="3301263"/>
            <a:chOff x="3482273" y="1159829"/>
            <a:chExt cx="2146569" cy="3318730"/>
          </a:xfrm>
        </p:grpSpPr>
        <p:pic>
          <p:nvPicPr>
            <p:cNvPr id="30" name="Picture 2">
              <a:extLst>
                <a:ext uri="{FF2B5EF4-FFF2-40B4-BE49-F238E27FC236}">
                  <a16:creationId xmlns:a16="http://schemas.microsoft.com/office/drawing/2014/main" id="{7DAE6365-8189-334C-AC28-A5FB919412E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3482273" y="1159829"/>
              <a:ext cx="2145600" cy="1436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9C138D8-CDC2-5B47-9C16-6D7B5588670B}"/>
                </a:ext>
              </a:extLst>
            </p:cNvPr>
            <p:cNvSpPr/>
            <p:nvPr/>
          </p:nvSpPr>
          <p:spPr>
            <a:xfrm>
              <a:off x="3482865" y="2506578"/>
              <a:ext cx="2145977" cy="1971981"/>
            </a:xfrm>
            <a:prstGeom prst="rect">
              <a:avLst/>
            </a:prstGeom>
            <a:solidFill>
              <a:srgbClr val="004D80"/>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defRPr/>
              </a:pPr>
              <a:endParaRPr lang="en-US">
                <a:solidFill>
                  <a:srgbClr val="FFFFFF"/>
                </a:solidFill>
                <a:latin typeface="Arial"/>
              </a:endParaRPr>
            </a:p>
          </p:txBody>
        </p:sp>
        <p:sp>
          <p:nvSpPr>
            <p:cNvPr id="28" name="TextBox 27">
              <a:extLst>
                <a:ext uri="{FF2B5EF4-FFF2-40B4-BE49-F238E27FC236}">
                  <a16:creationId xmlns:a16="http://schemas.microsoft.com/office/drawing/2014/main" id="{BAD75113-30F6-ED48-85E7-73D399DAC7D2}"/>
                </a:ext>
              </a:extLst>
            </p:cNvPr>
            <p:cNvSpPr txBox="1"/>
            <p:nvPr/>
          </p:nvSpPr>
          <p:spPr bwMode="auto">
            <a:xfrm>
              <a:off x="3526888" y="2587403"/>
              <a:ext cx="2026257" cy="166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marL="6350" defTabSz="457189">
                <a:spcAft>
                  <a:spcPts val="800"/>
                </a:spcAft>
                <a:defRPr/>
              </a:pPr>
              <a:r>
                <a:rPr lang="en-US" sz="1400" b="1">
                  <a:solidFill>
                    <a:srgbClr val="FFFFFF"/>
                  </a:solidFill>
                  <a:latin typeface="Arial"/>
                </a:rPr>
                <a:t>After hours monitoring analytics</a:t>
              </a:r>
              <a:endParaRPr lang="en-US" sz="1000" b="1">
                <a:solidFill>
                  <a:srgbClr val="FFFFFF"/>
                </a:solidFill>
                <a:latin typeface="Arial"/>
              </a:endParaRPr>
            </a:p>
            <a:p>
              <a:pPr marL="136522" lvl="1" indent="-130172" defTabSz="457189">
                <a:buFont typeface="Arial" panose="020B0604020202020204" pitchFamily="34" charset="0"/>
                <a:buChar char="•"/>
                <a:defRPr/>
              </a:pPr>
              <a:r>
                <a:rPr lang="en-US" sz="1200">
                  <a:solidFill>
                    <a:schemeClr val="bg1"/>
                  </a:solidFill>
                </a:rPr>
                <a:t>Keep an eye on your fleet after hours and get alerts for suspicious activity, such as a person on a bus with no driver present</a:t>
              </a:r>
              <a:endParaRPr lang="en-US" sz="1600" kern="0">
                <a:solidFill>
                  <a:schemeClr val="bg1"/>
                </a:solidFill>
                <a:latin typeface="Arial"/>
              </a:endParaRPr>
            </a:p>
          </p:txBody>
        </p:sp>
      </p:grpSp>
    </p:spTree>
    <p:extLst>
      <p:ext uri="{BB962C8B-B14F-4D97-AF65-F5344CB8AC3E}">
        <p14:creationId xmlns:p14="http://schemas.microsoft.com/office/powerpoint/2010/main" val="42869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with a screen showing statistics&#10;&#10;Description automatically generated with medium confidence">
            <a:extLst>
              <a:ext uri="{FF2B5EF4-FFF2-40B4-BE49-F238E27FC236}">
                <a16:creationId xmlns:a16="http://schemas.microsoft.com/office/drawing/2014/main" id="{3C31AB15-F867-20C2-F355-F200CBFC94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938" y="581519"/>
            <a:ext cx="5344409" cy="3562939"/>
          </a:xfrm>
          <a:prstGeom prst="rect">
            <a:avLst/>
          </a:prstGeom>
        </p:spPr>
      </p:pic>
      <p:sp>
        <p:nvSpPr>
          <p:cNvPr id="2" name="Title 1">
            <a:extLst>
              <a:ext uri="{FF2B5EF4-FFF2-40B4-BE49-F238E27FC236}">
                <a16:creationId xmlns:a16="http://schemas.microsoft.com/office/drawing/2014/main" id="{5CA7E00F-F6F3-8E9C-ADB5-E9364154113B}"/>
              </a:ext>
            </a:extLst>
          </p:cNvPr>
          <p:cNvSpPr>
            <a:spLocks noGrp="1"/>
          </p:cNvSpPr>
          <p:nvPr>
            <p:ph type="title"/>
          </p:nvPr>
        </p:nvSpPr>
        <p:spPr/>
        <p:txBody>
          <a:bodyPr/>
          <a:lstStyle/>
          <a:p>
            <a:r>
              <a:rPr lang="en-US">
                <a:solidFill>
                  <a:srgbClr val="0070C0"/>
                </a:solidFill>
              </a:rPr>
              <a:t>All Cloud Suite Services are available on PC, Web &amp; Mobile </a:t>
            </a:r>
            <a:endParaRPr lang="en-US"/>
          </a:p>
        </p:txBody>
      </p:sp>
      <p:sp>
        <p:nvSpPr>
          <p:cNvPr id="230" name="Slide Number"/>
          <p:cNvSpPr txBox="1">
            <a:spLocks noGrp="1"/>
          </p:cNvSpPr>
          <p:nvPr>
            <p:ph type="sldNum" sz="quarter" idx="4294967295"/>
          </p:nvPr>
        </p:nvSpPr>
        <p:spPr>
          <a:xfrm>
            <a:off x="4809" y="6362378"/>
            <a:ext cx="220571" cy="2308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378"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378"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chemeClr val="accent2"/>
                </a:solidFill>
                <a:effectLst/>
                <a:uFillTx/>
                <a:latin typeface="Arial"/>
                <a:ea typeface="Arial"/>
                <a:cs typeface="Arial"/>
                <a:sym typeface="Arial"/>
              </a:defRPr>
            </a:lvl1pPr>
            <a:lvl2pPr marL="0" marR="0" indent="457189"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2pPr>
            <a:lvl3pPr marL="0" marR="0" indent="914378"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3pPr>
            <a:lvl4pPr marL="0" marR="0" indent="1371566"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4pPr>
            <a:lvl5pPr marL="0" marR="0" indent="1828754"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5pPr>
            <a:lvl6pPr marL="0" marR="0" indent="2285943"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6pPr>
            <a:lvl7pPr marL="0" marR="0" indent="2743132"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7pPr>
            <a:lvl8pPr marL="0" marR="0" indent="3200320"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8pPr>
            <a:lvl9pPr marL="0" marR="0" indent="3657509" algn="l" defTabSz="91437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2"/>
                </a:solidFill>
                <a:effectLst/>
                <a:uFillTx/>
                <a:latin typeface="Arial"/>
                <a:ea typeface="Arial"/>
                <a:cs typeface="Arial"/>
                <a:sym typeface="Arial"/>
              </a:defRPr>
            </a:lvl9pPr>
          </a:lstStyle>
          <a:p>
            <a:fld id="{86CB4B4D-7CA3-9044-876B-883B54F8677D}" type="slidenum">
              <a:rPr lang="en-US">
                <a:solidFill>
                  <a:srgbClr val="36383B"/>
                </a:solidFill>
              </a:rPr>
              <a:pPr/>
              <a:t>15</a:t>
            </a:fld>
            <a:endParaRPr>
              <a:solidFill>
                <a:srgbClr val="36383B"/>
              </a:solidFill>
            </a:endParaRPr>
          </a:p>
        </p:txBody>
      </p:sp>
      <p:cxnSp>
        <p:nvCxnSpPr>
          <p:cNvPr id="27" name="Straight Connector 26">
            <a:extLst>
              <a:ext uri="{FF2B5EF4-FFF2-40B4-BE49-F238E27FC236}">
                <a16:creationId xmlns:a16="http://schemas.microsoft.com/office/drawing/2014/main" id="{D11B4ED7-246D-2EF0-95D7-044FD40BCFA4}"/>
              </a:ext>
            </a:extLst>
          </p:cNvPr>
          <p:cNvCxnSpPr>
            <a:cxnSpLocks/>
          </p:cNvCxnSpPr>
          <p:nvPr/>
        </p:nvCxnSpPr>
        <p:spPr>
          <a:xfrm>
            <a:off x="5888736" y="1032484"/>
            <a:ext cx="0" cy="3429789"/>
          </a:xfrm>
          <a:prstGeom prst="line">
            <a:avLst/>
          </a:prstGeom>
          <a:noFill/>
          <a:ln w="26425" cap="flat">
            <a:solidFill>
              <a:schemeClr val="accent1"/>
            </a:solidFill>
            <a:prstDash val="sysDot"/>
            <a:round/>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3E49F539-3431-D88A-1213-27263AD7D652}"/>
              </a:ext>
            </a:extLst>
          </p:cNvPr>
          <p:cNvCxnSpPr>
            <a:cxnSpLocks/>
          </p:cNvCxnSpPr>
          <p:nvPr/>
        </p:nvCxnSpPr>
        <p:spPr>
          <a:xfrm>
            <a:off x="5888736" y="1032483"/>
            <a:ext cx="2854470" cy="0"/>
          </a:xfrm>
          <a:prstGeom prst="line">
            <a:avLst/>
          </a:prstGeom>
          <a:noFill/>
          <a:ln w="26425" cap="flat">
            <a:solidFill>
              <a:schemeClr val="accent1"/>
            </a:solidFill>
            <a:prstDash val="sysDot"/>
            <a:round/>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DC13CA4F-AF1D-FF03-5BBC-90441A5075A0}"/>
              </a:ext>
            </a:extLst>
          </p:cNvPr>
          <p:cNvCxnSpPr>
            <a:cxnSpLocks/>
          </p:cNvCxnSpPr>
          <p:nvPr/>
        </p:nvCxnSpPr>
        <p:spPr>
          <a:xfrm>
            <a:off x="5165888" y="1915785"/>
            <a:ext cx="710078" cy="0"/>
          </a:xfrm>
          <a:prstGeom prst="line">
            <a:avLst/>
          </a:prstGeom>
          <a:noFill/>
          <a:ln w="26425" cap="flat">
            <a:solidFill>
              <a:schemeClr val="accent1"/>
            </a:solidFill>
            <a:prstDash val="sysDot"/>
            <a:round/>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37F618AA-8611-8680-7B27-7ACCA8AC4F33}"/>
              </a:ext>
            </a:extLst>
          </p:cNvPr>
          <p:cNvCxnSpPr>
            <a:cxnSpLocks/>
          </p:cNvCxnSpPr>
          <p:nvPr/>
        </p:nvCxnSpPr>
        <p:spPr>
          <a:xfrm>
            <a:off x="5888736" y="4470627"/>
            <a:ext cx="2854470" cy="0"/>
          </a:xfrm>
          <a:prstGeom prst="line">
            <a:avLst/>
          </a:prstGeom>
          <a:noFill/>
          <a:ln w="26425" cap="flat">
            <a:solidFill>
              <a:schemeClr val="accent1"/>
            </a:solidFill>
            <a:prstDash val="sysDot"/>
            <a:round/>
          </a:ln>
          <a:effectLst/>
          <a:sp3d/>
        </p:spPr>
        <p:style>
          <a:lnRef idx="0">
            <a:scrgbClr r="0" g="0" b="0"/>
          </a:lnRef>
          <a:fillRef idx="0">
            <a:scrgbClr r="0" g="0" b="0"/>
          </a:fillRef>
          <a:effectRef idx="0">
            <a:scrgbClr r="0" g="0" b="0"/>
          </a:effectRef>
          <a:fontRef idx="none"/>
        </p:style>
      </p:cxnSp>
      <p:pic>
        <p:nvPicPr>
          <p:cNvPr id="36" name="Picture 35">
            <a:extLst>
              <a:ext uri="{FF2B5EF4-FFF2-40B4-BE49-F238E27FC236}">
                <a16:creationId xmlns:a16="http://schemas.microsoft.com/office/drawing/2014/main" id="{E805D335-54A4-9A06-ADFC-25FE76B909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2866" y="1239299"/>
            <a:ext cx="2720340" cy="1352973"/>
          </a:xfrm>
          <a:prstGeom prst="rect">
            <a:avLst/>
          </a:prstGeom>
        </p:spPr>
      </p:pic>
      <p:pic>
        <p:nvPicPr>
          <p:cNvPr id="38" name="Picture 37">
            <a:extLst>
              <a:ext uri="{FF2B5EF4-FFF2-40B4-BE49-F238E27FC236}">
                <a16:creationId xmlns:a16="http://schemas.microsoft.com/office/drawing/2014/main" id="{47F7424B-9291-9114-F51C-4C0E1270C1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2867" y="2864003"/>
            <a:ext cx="698549" cy="1511345"/>
          </a:xfrm>
          <a:prstGeom prst="rect">
            <a:avLst/>
          </a:prstGeom>
        </p:spPr>
      </p:pic>
      <p:pic>
        <p:nvPicPr>
          <p:cNvPr id="40" name="Picture 39">
            <a:extLst>
              <a:ext uri="{FF2B5EF4-FFF2-40B4-BE49-F238E27FC236}">
                <a16:creationId xmlns:a16="http://schemas.microsoft.com/office/drawing/2014/main" id="{14F2717A-85B6-1162-3370-A6E30B8751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3960" y="2864001"/>
            <a:ext cx="698549" cy="1511346"/>
          </a:xfrm>
          <a:prstGeom prst="rect">
            <a:avLst/>
          </a:prstGeom>
        </p:spPr>
      </p:pic>
      <p:pic>
        <p:nvPicPr>
          <p:cNvPr id="42" name="Picture 41">
            <a:extLst>
              <a:ext uri="{FF2B5EF4-FFF2-40B4-BE49-F238E27FC236}">
                <a16:creationId xmlns:a16="http://schemas.microsoft.com/office/drawing/2014/main" id="{721853D0-E01E-A1C8-37AC-32A66BC478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5054" y="2864001"/>
            <a:ext cx="699535" cy="1511340"/>
          </a:xfrm>
          <a:prstGeom prst="rect">
            <a:avLst/>
          </a:prstGeom>
        </p:spPr>
      </p:pic>
      <p:sp>
        <p:nvSpPr>
          <p:cNvPr id="43" name="Circle">
            <a:extLst>
              <a:ext uri="{FF2B5EF4-FFF2-40B4-BE49-F238E27FC236}">
                <a16:creationId xmlns:a16="http://schemas.microsoft.com/office/drawing/2014/main" id="{7062342A-368F-243B-8160-003B380180C4}"/>
              </a:ext>
            </a:extLst>
          </p:cNvPr>
          <p:cNvSpPr/>
          <p:nvPr/>
        </p:nvSpPr>
        <p:spPr>
          <a:xfrm>
            <a:off x="752060" y="830430"/>
            <a:ext cx="408869" cy="408869"/>
          </a:xfrm>
          <a:prstGeom prst="ellipse">
            <a:avLst/>
          </a:prstGeom>
          <a:solidFill>
            <a:srgbClr val="0070C0"/>
          </a:solidFill>
          <a:ln w="12700">
            <a:miter lim="400000"/>
          </a:ln>
        </p:spPr>
        <p:txBody>
          <a:bodyPr lIns="34289" rIns="34289" anchor="ctr"/>
          <a:lstStyle/>
          <a:p>
            <a:pPr defTabSz="457189"/>
            <a:endParaRPr sz="1350">
              <a:solidFill>
                <a:srgbClr val="36383B"/>
              </a:solidFill>
              <a:latin typeface="Arial"/>
            </a:endParaRPr>
          </a:p>
        </p:txBody>
      </p:sp>
      <p:sp>
        <p:nvSpPr>
          <p:cNvPr id="44" name="Online Purchasing">
            <a:extLst>
              <a:ext uri="{FF2B5EF4-FFF2-40B4-BE49-F238E27FC236}">
                <a16:creationId xmlns:a16="http://schemas.microsoft.com/office/drawing/2014/main" id="{F38ABC3F-A904-DC1E-1F16-15137DCC7796}"/>
              </a:ext>
            </a:extLst>
          </p:cNvPr>
          <p:cNvSpPr txBox="1"/>
          <p:nvPr/>
        </p:nvSpPr>
        <p:spPr>
          <a:xfrm>
            <a:off x="714150" y="970540"/>
            <a:ext cx="484688" cy="2521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gn="ctr" defTabSz="825500">
              <a:lnSpc>
                <a:spcPct val="120000"/>
              </a:lnSpc>
              <a:defRPr sz="1000" b="1" spc="-19">
                <a:solidFill>
                  <a:srgbClr val="FFFFFF"/>
                </a:solidFill>
              </a:defRPr>
            </a:lvl1pPr>
          </a:lstStyle>
          <a:p>
            <a:pPr defTabSz="825479"/>
            <a:r>
              <a:rPr lang="pl-PL" sz="750">
                <a:latin typeface="Arial"/>
              </a:rPr>
              <a:t>PC</a:t>
            </a:r>
            <a:endParaRPr sz="750">
              <a:latin typeface="Arial"/>
            </a:endParaRPr>
          </a:p>
        </p:txBody>
      </p:sp>
      <p:grpSp>
        <p:nvGrpSpPr>
          <p:cNvPr id="12" name="Group 11">
            <a:extLst>
              <a:ext uri="{FF2B5EF4-FFF2-40B4-BE49-F238E27FC236}">
                <a16:creationId xmlns:a16="http://schemas.microsoft.com/office/drawing/2014/main" id="{2F071729-D468-5791-8908-1CC26E763D5D}"/>
              </a:ext>
            </a:extLst>
          </p:cNvPr>
          <p:cNvGrpSpPr/>
          <p:nvPr/>
        </p:nvGrpSpPr>
        <p:grpSpPr>
          <a:xfrm>
            <a:off x="5633622" y="830430"/>
            <a:ext cx="484688" cy="408869"/>
            <a:chOff x="5633622" y="830430"/>
            <a:chExt cx="484688" cy="408869"/>
          </a:xfrm>
        </p:grpSpPr>
        <p:sp>
          <p:nvSpPr>
            <p:cNvPr id="45" name="Circle">
              <a:extLst>
                <a:ext uri="{FF2B5EF4-FFF2-40B4-BE49-F238E27FC236}">
                  <a16:creationId xmlns:a16="http://schemas.microsoft.com/office/drawing/2014/main" id="{598A57B8-EEA1-D6D5-9356-A9BC698FC31C}"/>
                </a:ext>
              </a:extLst>
            </p:cNvPr>
            <p:cNvSpPr/>
            <p:nvPr/>
          </p:nvSpPr>
          <p:spPr>
            <a:xfrm>
              <a:off x="5671532" y="830430"/>
              <a:ext cx="408869" cy="408869"/>
            </a:xfrm>
            <a:prstGeom prst="ellipse">
              <a:avLst/>
            </a:prstGeom>
            <a:solidFill>
              <a:srgbClr val="0070C0"/>
            </a:solidFill>
            <a:ln w="12700">
              <a:miter lim="400000"/>
            </a:ln>
          </p:spPr>
          <p:txBody>
            <a:bodyPr lIns="34289" rIns="34289" anchor="ctr"/>
            <a:lstStyle/>
            <a:p>
              <a:pPr defTabSz="457189"/>
              <a:endParaRPr sz="1350">
                <a:solidFill>
                  <a:srgbClr val="36383B"/>
                </a:solidFill>
                <a:latin typeface="Arial"/>
              </a:endParaRPr>
            </a:p>
          </p:txBody>
        </p:sp>
        <p:sp>
          <p:nvSpPr>
            <p:cNvPr id="46" name="Online Purchasing">
              <a:extLst>
                <a:ext uri="{FF2B5EF4-FFF2-40B4-BE49-F238E27FC236}">
                  <a16:creationId xmlns:a16="http://schemas.microsoft.com/office/drawing/2014/main" id="{80943D16-9CE4-4958-6A35-021A4459DD38}"/>
                </a:ext>
              </a:extLst>
            </p:cNvPr>
            <p:cNvSpPr txBox="1"/>
            <p:nvPr/>
          </p:nvSpPr>
          <p:spPr>
            <a:xfrm>
              <a:off x="5633622" y="970540"/>
              <a:ext cx="484688" cy="2521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gn="ctr" defTabSz="825500">
                <a:lnSpc>
                  <a:spcPct val="120000"/>
                </a:lnSpc>
                <a:defRPr sz="1000" b="1" spc="-19">
                  <a:solidFill>
                    <a:srgbClr val="FFFFFF"/>
                  </a:solidFill>
                </a:defRPr>
              </a:lvl1pPr>
            </a:lstStyle>
            <a:p>
              <a:pPr defTabSz="825479"/>
              <a:r>
                <a:rPr lang="pl-PL" sz="750">
                  <a:latin typeface="Arial"/>
                </a:rPr>
                <a:t>WEB</a:t>
              </a:r>
              <a:endParaRPr sz="750">
                <a:latin typeface="Arial"/>
              </a:endParaRPr>
            </a:p>
          </p:txBody>
        </p:sp>
      </p:grpSp>
      <p:cxnSp>
        <p:nvCxnSpPr>
          <p:cNvPr id="7" name="Straight Connector 6">
            <a:extLst>
              <a:ext uri="{FF2B5EF4-FFF2-40B4-BE49-F238E27FC236}">
                <a16:creationId xmlns:a16="http://schemas.microsoft.com/office/drawing/2014/main" id="{9C583825-0237-A069-6451-C0B185075EE7}"/>
              </a:ext>
            </a:extLst>
          </p:cNvPr>
          <p:cNvCxnSpPr>
            <a:cxnSpLocks/>
          </p:cNvCxnSpPr>
          <p:nvPr/>
        </p:nvCxnSpPr>
        <p:spPr>
          <a:xfrm>
            <a:off x="5165888" y="3537195"/>
            <a:ext cx="710078" cy="0"/>
          </a:xfrm>
          <a:prstGeom prst="line">
            <a:avLst/>
          </a:prstGeom>
          <a:noFill/>
          <a:ln w="26425" cap="flat">
            <a:solidFill>
              <a:schemeClr val="accent1"/>
            </a:solidFill>
            <a:prstDash val="sysDot"/>
            <a:round/>
          </a:ln>
          <a:effectLst/>
          <a:sp3d/>
        </p:spPr>
        <p:style>
          <a:lnRef idx="0">
            <a:scrgbClr r="0" g="0" b="0"/>
          </a:lnRef>
          <a:fillRef idx="0">
            <a:scrgbClr r="0" g="0" b="0"/>
          </a:fillRef>
          <a:effectRef idx="0">
            <a:scrgbClr r="0" g="0" b="0"/>
          </a:effectRef>
          <a:fontRef idx="none"/>
        </p:style>
      </p:cxnSp>
      <p:grpSp>
        <p:nvGrpSpPr>
          <p:cNvPr id="8" name="Group 7">
            <a:extLst>
              <a:ext uri="{FF2B5EF4-FFF2-40B4-BE49-F238E27FC236}">
                <a16:creationId xmlns:a16="http://schemas.microsoft.com/office/drawing/2014/main" id="{199E80AA-126E-B367-E26F-9366FE6E0FD2}"/>
              </a:ext>
            </a:extLst>
          </p:cNvPr>
          <p:cNvGrpSpPr/>
          <p:nvPr/>
        </p:nvGrpSpPr>
        <p:grpSpPr>
          <a:xfrm>
            <a:off x="4365988" y="2499289"/>
            <a:ext cx="484688" cy="408869"/>
            <a:chOff x="5315708" y="2740864"/>
            <a:chExt cx="484688" cy="408869"/>
          </a:xfrm>
        </p:grpSpPr>
        <p:sp>
          <p:nvSpPr>
            <p:cNvPr id="47" name="Circle">
              <a:extLst>
                <a:ext uri="{FF2B5EF4-FFF2-40B4-BE49-F238E27FC236}">
                  <a16:creationId xmlns:a16="http://schemas.microsoft.com/office/drawing/2014/main" id="{FD9C253B-D2BD-CE7B-CD64-62E2408B7EFF}"/>
                </a:ext>
              </a:extLst>
            </p:cNvPr>
            <p:cNvSpPr/>
            <p:nvPr/>
          </p:nvSpPr>
          <p:spPr>
            <a:xfrm>
              <a:off x="5351477" y="2740864"/>
              <a:ext cx="408869" cy="408869"/>
            </a:xfrm>
            <a:prstGeom prst="ellipse">
              <a:avLst/>
            </a:prstGeom>
            <a:solidFill>
              <a:srgbClr val="0070C0"/>
            </a:solidFill>
            <a:ln w="12700">
              <a:miter lim="400000"/>
            </a:ln>
          </p:spPr>
          <p:txBody>
            <a:bodyPr lIns="34289" rIns="34289" anchor="ctr"/>
            <a:lstStyle/>
            <a:p>
              <a:pPr defTabSz="457189"/>
              <a:endParaRPr sz="1350">
                <a:solidFill>
                  <a:srgbClr val="36383B"/>
                </a:solidFill>
                <a:latin typeface="Arial"/>
              </a:endParaRPr>
            </a:p>
          </p:txBody>
        </p:sp>
        <p:sp>
          <p:nvSpPr>
            <p:cNvPr id="48" name="Online Purchasing">
              <a:extLst>
                <a:ext uri="{FF2B5EF4-FFF2-40B4-BE49-F238E27FC236}">
                  <a16:creationId xmlns:a16="http://schemas.microsoft.com/office/drawing/2014/main" id="{FF1D97FD-55CC-3D9D-60A4-E5FE00177350}"/>
                </a:ext>
              </a:extLst>
            </p:cNvPr>
            <p:cNvSpPr txBox="1"/>
            <p:nvPr/>
          </p:nvSpPr>
          <p:spPr>
            <a:xfrm>
              <a:off x="5315708" y="2870968"/>
              <a:ext cx="484688" cy="2521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gn="ctr" defTabSz="825500">
                <a:lnSpc>
                  <a:spcPct val="120000"/>
                </a:lnSpc>
                <a:defRPr sz="1000" b="1" spc="-19">
                  <a:solidFill>
                    <a:srgbClr val="FFFFFF"/>
                  </a:solidFill>
                </a:defRPr>
              </a:lvl1pPr>
            </a:lstStyle>
            <a:p>
              <a:pPr defTabSz="825479"/>
              <a:r>
                <a:rPr lang="pl-PL" sz="750">
                  <a:latin typeface="Arial"/>
                </a:rPr>
                <a:t>MOBILE</a:t>
              </a:r>
              <a:endParaRPr sz="750">
                <a:latin typeface="Arial"/>
              </a:endParaRPr>
            </a:p>
          </p:txBody>
        </p:sp>
      </p:grpSp>
      <p:grpSp>
        <p:nvGrpSpPr>
          <p:cNvPr id="13" name="Group 12">
            <a:extLst>
              <a:ext uri="{FF2B5EF4-FFF2-40B4-BE49-F238E27FC236}">
                <a16:creationId xmlns:a16="http://schemas.microsoft.com/office/drawing/2014/main" id="{525575C4-82A0-5293-46EC-8B5D148B754E}"/>
              </a:ext>
            </a:extLst>
          </p:cNvPr>
          <p:cNvGrpSpPr/>
          <p:nvPr/>
        </p:nvGrpSpPr>
        <p:grpSpPr>
          <a:xfrm>
            <a:off x="5633622" y="2715790"/>
            <a:ext cx="484688" cy="408869"/>
            <a:chOff x="5633622" y="830430"/>
            <a:chExt cx="484688" cy="408869"/>
          </a:xfrm>
        </p:grpSpPr>
        <p:sp>
          <p:nvSpPr>
            <p:cNvPr id="14" name="Circle">
              <a:extLst>
                <a:ext uri="{FF2B5EF4-FFF2-40B4-BE49-F238E27FC236}">
                  <a16:creationId xmlns:a16="http://schemas.microsoft.com/office/drawing/2014/main" id="{B2A6922C-21C1-608A-0D3B-6AEE2648ACB6}"/>
                </a:ext>
              </a:extLst>
            </p:cNvPr>
            <p:cNvSpPr/>
            <p:nvPr/>
          </p:nvSpPr>
          <p:spPr>
            <a:xfrm>
              <a:off x="5671532" y="830430"/>
              <a:ext cx="408869" cy="408869"/>
            </a:xfrm>
            <a:prstGeom prst="ellipse">
              <a:avLst/>
            </a:prstGeom>
            <a:solidFill>
              <a:srgbClr val="0070C0"/>
            </a:solidFill>
            <a:ln w="12700">
              <a:miter lim="400000"/>
            </a:ln>
          </p:spPr>
          <p:txBody>
            <a:bodyPr lIns="34289" rIns="34289" anchor="ctr"/>
            <a:lstStyle/>
            <a:p>
              <a:pPr defTabSz="457189"/>
              <a:endParaRPr sz="1350">
                <a:solidFill>
                  <a:srgbClr val="36383B"/>
                </a:solidFill>
                <a:latin typeface="Arial"/>
              </a:endParaRPr>
            </a:p>
          </p:txBody>
        </p:sp>
        <p:sp>
          <p:nvSpPr>
            <p:cNvPr id="15" name="Online Purchasing">
              <a:extLst>
                <a:ext uri="{FF2B5EF4-FFF2-40B4-BE49-F238E27FC236}">
                  <a16:creationId xmlns:a16="http://schemas.microsoft.com/office/drawing/2014/main" id="{259B481A-69D1-E33E-D93B-40AA54B56A7C}"/>
                </a:ext>
              </a:extLst>
            </p:cNvPr>
            <p:cNvSpPr txBox="1"/>
            <p:nvPr/>
          </p:nvSpPr>
          <p:spPr>
            <a:xfrm>
              <a:off x="5633622" y="970540"/>
              <a:ext cx="484688" cy="2521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gn="ctr" defTabSz="825500">
                <a:lnSpc>
                  <a:spcPct val="120000"/>
                </a:lnSpc>
                <a:defRPr sz="1000" b="1" spc="-19">
                  <a:solidFill>
                    <a:srgbClr val="FFFFFF"/>
                  </a:solidFill>
                </a:defRPr>
              </a:lvl1pPr>
            </a:lstStyle>
            <a:p>
              <a:pPr defTabSz="825479"/>
              <a:r>
                <a:rPr lang="pl-PL" sz="750">
                  <a:latin typeface="Arial"/>
                </a:rPr>
                <a:t>APP</a:t>
              </a:r>
              <a:endParaRPr sz="750">
                <a:latin typeface="Arial"/>
              </a:endParaRPr>
            </a:p>
          </p:txBody>
        </p:sp>
      </p:grpSp>
      <p:pic>
        <p:nvPicPr>
          <p:cNvPr id="9" name="Picture 8" descr="A screenshot of a computer&#10;&#10;Description automatically generated">
            <a:extLst>
              <a:ext uri="{FF2B5EF4-FFF2-40B4-BE49-F238E27FC236}">
                <a16:creationId xmlns:a16="http://schemas.microsoft.com/office/drawing/2014/main" id="{7CA403FB-F13E-5AFC-CF21-008F0C929AA8}"/>
              </a:ext>
            </a:extLst>
          </p:cNvPr>
          <p:cNvPicPr>
            <a:picLocks noChangeAspect="1"/>
          </p:cNvPicPr>
          <p:nvPr/>
        </p:nvPicPr>
        <p:blipFill rotWithShape="1">
          <a:blip r:embed="rId8"/>
          <a:srcRect b="7018"/>
          <a:stretch/>
        </p:blipFill>
        <p:spPr>
          <a:xfrm>
            <a:off x="1072127" y="1178022"/>
            <a:ext cx="3987515" cy="2085569"/>
          </a:xfrm>
          <a:prstGeom prst="rect">
            <a:avLst/>
          </a:prstGeom>
        </p:spPr>
      </p:pic>
      <p:pic>
        <p:nvPicPr>
          <p:cNvPr id="10" name="Picture 9" descr="A cell phone showing a graph&#10;&#10;Description automatically generated">
            <a:extLst>
              <a:ext uri="{FF2B5EF4-FFF2-40B4-BE49-F238E27FC236}">
                <a16:creationId xmlns:a16="http://schemas.microsoft.com/office/drawing/2014/main" id="{17C4FAC9-1C76-A555-E848-998445E8BE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81264" y="2608879"/>
            <a:ext cx="1154860" cy="2211764"/>
          </a:xfrm>
          <a:prstGeom prst="rect">
            <a:avLst/>
          </a:prstGeom>
        </p:spPr>
      </p:pic>
    </p:spTree>
    <p:extLst>
      <p:ext uri="{BB962C8B-B14F-4D97-AF65-F5344CB8AC3E}">
        <p14:creationId xmlns:p14="http://schemas.microsoft.com/office/powerpoint/2010/main" val="2974150458"/>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E45B-C998-2BAE-DC19-64D90AAE0F61}"/>
              </a:ext>
            </a:extLst>
          </p:cNvPr>
          <p:cNvSpPr>
            <a:spLocks noGrp="1"/>
          </p:cNvSpPr>
          <p:nvPr>
            <p:ph type="title"/>
          </p:nvPr>
        </p:nvSpPr>
        <p:spPr/>
        <p:txBody>
          <a:bodyPr/>
          <a:lstStyle/>
          <a:p>
            <a:r>
              <a:rPr lang="en-US"/>
              <a:t>Cloud Storage: The March Networks Advantage</a:t>
            </a:r>
          </a:p>
        </p:txBody>
      </p:sp>
      <p:pic>
        <p:nvPicPr>
          <p:cNvPr id="6" name="Content Placeholder 5" descr="A computer and a sign&#10;&#10;Description automatically generated with medium confidence">
            <a:extLst>
              <a:ext uri="{FF2B5EF4-FFF2-40B4-BE49-F238E27FC236}">
                <a16:creationId xmlns:a16="http://schemas.microsoft.com/office/drawing/2014/main" id="{F02E9BE3-06B1-EEF9-5DB9-A3136B451A2C}"/>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1633931" y="2237454"/>
            <a:ext cx="1905000" cy="2019300"/>
          </a:xfrm>
        </p:spPr>
      </p:pic>
      <p:sp>
        <p:nvSpPr>
          <p:cNvPr id="4" name="Text Placeholder 3">
            <a:extLst>
              <a:ext uri="{FF2B5EF4-FFF2-40B4-BE49-F238E27FC236}">
                <a16:creationId xmlns:a16="http://schemas.microsoft.com/office/drawing/2014/main" id="{AE533F69-6A21-4D29-D0E9-401E7470C62D}"/>
              </a:ext>
            </a:extLst>
          </p:cNvPr>
          <p:cNvSpPr>
            <a:spLocks noGrp="1"/>
          </p:cNvSpPr>
          <p:nvPr>
            <p:ph type="body" sz="quarter" idx="11"/>
          </p:nvPr>
        </p:nvSpPr>
        <p:spPr>
          <a:xfrm>
            <a:off x="938462" y="958953"/>
            <a:ext cx="3204249" cy="735533"/>
          </a:xfrm>
        </p:spPr>
        <p:txBody>
          <a:bodyPr/>
          <a:lstStyle/>
          <a:p>
            <a:r>
              <a:rPr lang="en-US" b="1"/>
              <a:t>Pain Point:</a:t>
            </a:r>
          </a:p>
          <a:p>
            <a:r>
              <a:rPr lang="en-US">
                <a:solidFill>
                  <a:schemeClr val="tx1"/>
                </a:solidFill>
              </a:rPr>
              <a:t>Only local backup means the potential for the loss of important video</a:t>
            </a:r>
          </a:p>
        </p:txBody>
      </p:sp>
      <p:pic>
        <p:nvPicPr>
          <p:cNvPr id="8" name="Picture 7" descr="A computer screen with icons and symbols&#10;&#10;Description automatically generated with medium confidence">
            <a:extLst>
              <a:ext uri="{FF2B5EF4-FFF2-40B4-BE49-F238E27FC236}">
                <a16:creationId xmlns:a16="http://schemas.microsoft.com/office/drawing/2014/main" id="{519E1416-BE9C-BA8F-3B43-DE8988D63F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1699" y="1694486"/>
            <a:ext cx="2590800" cy="2654300"/>
          </a:xfrm>
          <a:prstGeom prst="rect">
            <a:avLst/>
          </a:prstGeom>
        </p:spPr>
      </p:pic>
      <p:sp>
        <p:nvSpPr>
          <p:cNvPr id="9" name="TextBox 8">
            <a:extLst>
              <a:ext uri="{FF2B5EF4-FFF2-40B4-BE49-F238E27FC236}">
                <a16:creationId xmlns:a16="http://schemas.microsoft.com/office/drawing/2014/main" id="{6B2DF877-BAB9-7DC9-66C7-F538A24993D8}"/>
              </a:ext>
            </a:extLst>
          </p:cNvPr>
          <p:cNvSpPr txBox="1"/>
          <p:nvPr/>
        </p:nvSpPr>
        <p:spPr bwMode="auto">
          <a:xfrm>
            <a:off x="2163363" y="1788943"/>
            <a:ext cx="1035844" cy="69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200" i="1" kern="0"/>
              <a:t>Power surge damages onsite data</a:t>
            </a:r>
          </a:p>
        </p:txBody>
      </p:sp>
      <p:sp>
        <p:nvSpPr>
          <p:cNvPr id="10" name="TextBox 9">
            <a:extLst>
              <a:ext uri="{FF2B5EF4-FFF2-40B4-BE49-F238E27FC236}">
                <a16:creationId xmlns:a16="http://schemas.microsoft.com/office/drawing/2014/main" id="{2B66EAC1-CB83-1F07-91D8-A517D96001C0}"/>
              </a:ext>
            </a:extLst>
          </p:cNvPr>
          <p:cNvSpPr txBox="1"/>
          <p:nvPr/>
        </p:nvSpPr>
        <p:spPr bwMode="auto">
          <a:xfrm>
            <a:off x="1044175" y="3655843"/>
            <a:ext cx="1035844" cy="69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200" i="1" kern="0"/>
              <a:t>Typical data storage of 30 days</a:t>
            </a:r>
          </a:p>
        </p:txBody>
      </p:sp>
      <p:sp>
        <p:nvSpPr>
          <p:cNvPr id="11" name="TextBox 10">
            <a:extLst>
              <a:ext uri="{FF2B5EF4-FFF2-40B4-BE49-F238E27FC236}">
                <a16:creationId xmlns:a16="http://schemas.microsoft.com/office/drawing/2014/main" id="{571DBEAF-D151-C35E-98A7-1C9A425C6EFE}"/>
              </a:ext>
            </a:extLst>
          </p:cNvPr>
          <p:cNvSpPr txBox="1"/>
          <p:nvPr/>
        </p:nvSpPr>
        <p:spPr bwMode="auto">
          <a:xfrm>
            <a:off x="7891459" y="2500582"/>
            <a:ext cx="1212057" cy="69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200" i="1" kern="0"/>
              <a:t>Safely store data for extended periods of time</a:t>
            </a:r>
          </a:p>
        </p:txBody>
      </p:sp>
      <p:sp>
        <p:nvSpPr>
          <p:cNvPr id="12" name="TextBox 11">
            <a:extLst>
              <a:ext uri="{FF2B5EF4-FFF2-40B4-BE49-F238E27FC236}">
                <a16:creationId xmlns:a16="http://schemas.microsoft.com/office/drawing/2014/main" id="{363D22CE-5526-0999-5569-B6A5BB22E617}"/>
              </a:ext>
            </a:extLst>
          </p:cNvPr>
          <p:cNvSpPr txBox="1"/>
          <p:nvPr/>
        </p:nvSpPr>
        <p:spPr bwMode="auto">
          <a:xfrm>
            <a:off x="4718047" y="3655843"/>
            <a:ext cx="1420814" cy="69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200" i="1" kern="0"/>
              <a:t>Backup all your recorded video or pick and choose which video evidence to keep</a:t>
            </a:r>
          </a:p>
        </p:txBody>
      </p:sp>
      <p:sp>
        <p:nvSpPr>
          <p:cNvPr id="13" name="Text Placeholder 3">
            <a:extLst>
              <a:ext uri="{FF2B5EF4-FFF2-40B4-BE49-F238E27FC236}">
                <a16:creationId xmlns:a16="http://schemas.microsoft.com/office/drawing/2014/main" id="{0DADE260-4358-2167-7F81-7A442976D44B}"/>
              </a:ext>
            </a:extLst>
          </p:cNvPr>
          <p:cNvSpPr txBox="1">
            <a:spLocks/>
          </p:cNvSpPr>
          <p:nvPr/>
        </p:nvSpPr>
        <p:spPr bwMode="auto">
          <a:xfrm>
            <a:off x="4638686" y="939156"/>
            <a:ext cx="2931032" cy="12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t" anchorCtr="0" compatLnSpc="1">
            <a:prstTxWarp prst="textNoShape">
              <a:avLst/>
            </a:prstTxWarp>
          </a:bodyPr>
          <a:lstStyle>
            <a:lvl1pPr marL="0" indent="0" algn="l" defTabSz="342900" rtl="0" eaLnBrk="1" fontAlgn="base" hangingPunct="1">
              <a:spcBef>
                <a:spcPct val="20000"/>
              </a:spcBef>
              <a:spcAft>
                <a:spcPct val="0"/>
              </a:spcAft>
              <a:buClr>
                <a:schemeClr val="tx2"/>
              </a:buClr>
              <a:buFontTx/>
              <a:buNone/>
              <a:defRPr sz="1400" kern="1200">
                <a:solidFill>
                  <a:schemeClr val="tx2"/>
                </a:solidFill>
                <a:latin typeface="Arial"/>
                <a:ea typeface="ＭＳ Ｐゴシック" charset="-128"/>
                <a:cs typeface="Arial"/>
              </a:defRPr>
            </a:lvl1pPr>
            <a:lvl2pPr marL="217884" indent="0" algn="l" defTabSz="342900" rtl="0" eaLnBrk="1" fontAlgn="base" hangingPunct="1">
              <a:spcBef>
                <a:spcPct val="20000"/>
              </a:spcBef>
              <a:spcAft>
                <a:spcPct val="0"/>
              </a:spcAft>
              <a:buClr>
                <a:schemeClr val="tx2"/>
              </a:buClr>
              <a:buFontTx/>
              <a:buNone/>
              <a:defRPr sz="1400" kern="1200">
                <a:solidFill>
                  <a:schemeClr val="tx1"/>
                </a:solidFill>
                <a:latin typeface="Arial"/>
                <a:ea typeface="ＭＳ Ｐゴシック" charset="-128"/>
                <a:cs typeface="Arial"/>
              </a:defRPr>
            </a:lvl2pPr>
            <a:lvl3pPr marL="685800" indent="0" algn="l" defTabSz="342900" rtl="0" eaLnBrk="1" fontAlgn="base" hangingPunct="1">
              <a:spcBef>
                <a:spcPct val="20000"/>
              </a:spcBef>
              <a:spcAft>
                <a:spcPct val="0"/>
              </a:spcAft>
              <a:buClr>
                <a:schemeClr val="tx2"/>
              </a:buClr>
              <a:buFontTx/>
              <a:buNone/>
              <a:defRPr sz="1200" kern="1200">
                <a:solidFill>
                  <a:schemeClr val="tx1"/>
                </a:solidFill>
                <a:latin typeface="Arial"/>
                <a:ea typeface="ＭＳ Ｐゴシック" charset="-128"/>
                <a:cs typeface="Arial"/>
              </a:defRPr>
            </a:lvl3pPr>
            <a:lvl4pPr marL="1028700" indent="0" algn="l" defTabSz="342900" rtl="0" eaLnBrk="1" fontAlgn="base" hangingPunct="1">
              <a:spcBef>
                <a:spcPct val="20000"/>
              </a:spcBef>
              <a:spcAft>
                <a:spcPct val="0"/>
              </a:spcAft>
              <a:buClr>
                <a:schemeClr val="tx2"/>
              </a:buClr>
              <a:buFontTx/>
              <a:buNone/>
              <a:defRPr sz="1050" kern="1200">
                <a:solidFill>
                  <a:schemeClr val="tx1"/>
                </a:solidFill>
                <a:latin typeface="Arial"/>
                <a:ea typeface="ＭＳ Ｐゴシック" charset="-128"/>
                <a:cs typeface="Arial"/>
              </a:defRPr>
            </a:lvl4pPr>
            <a:lvl5pPr marL="1371600" indent="0" algn="l" defTabSz="342900" rtl="0" eaLnBrk="1" fontAlgn="base" hangingPunct="1">
              <a:spcBef>
                <a:spcPct val="20000"/>
              </a:spcBef>
              <a:spcAft>
                <a:spcPct val="0"/>
              </a:spcAft>
              <a:buClr>
                <a:schemeClr val="tx2"/>
              </a:buClr>
              <a:buFontTx/>
              <a:buNone/>
              <a:defRPr sz="1050" kern="1200">
                <a:solidFill>
                  <a:schemeClr val="tx1"/>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b="1"/>
              <a:t>Solution:</a:t>
            </a:r>
          </a:p>
          <a:p>
            <a:r>
              <a:rPr lang="en-US">
                <a:solidFill>
                  <a:schemeClr val="tx1"/>
                </a:solidFill>
              </a:rPr>
              <a:t>Backup to the cloud means you can keep all your videos, or just the important ones, safe with complete redundancy and maximum reliability</a:t>
            </a:r>
          </a:p>
        </p:txBody>
      </p:sp>
      <p:cxnSp>
        <p:nvCxnSpPr>
          <p:cNvPr id="14" name="Straight Connector 13">
            <a:extLst>
              <a:ext uri="{FF2B5EF4-FFF2-40B4-BE49-F238E27FC236}">
                <a16:creationId xmlns:a16="http://schemas.microsoft.com/office/drawing/2014/main" id="{E895B5E6-6CFA-AC06-9778-3D68624909BE}"/>
              </a:ext>
            </a:extLst>
          </p:cNvPr>
          <p:cNvCxnSpPr>
            <a:cxnSpLocks/>
          </p:cNvCxnSpPr>
          <p:nvPr/>
        </p:nvCxnSpPr>
        <p:spPr>
          <a:xfrm>
            <a:off x="4392194" y="939156"/>
            <a:ext cx="0" cy="3807619"/>
          </a:xfrm>
          <a:prstGeom prst="line">
            <a:avLst/>
          </a:prstGeom>
          <a:ln w="44450" cap="rnd">
            <a:solidFill>
              <a:schemeClr val="tx1">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32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yping on a computer&#10;&#10;Description automatically generated">
            <a:extLst>
              <a:ext uri="{FF2B5EF4-FFF2-40B4-BE49-F238E27FC236}">
                <a16:creationId xmlns:a16="http://schemas.microsoft.com/office/drawing/2014/main" id="{BE172ADB-07B6-578D-0B6A-70ACBAF522B1}"/>
              </a:ext>
            </a:extLst>
          </p:cNvPr>
          <p:cNvPicPr>
            <a:picLocks noChangeAspect="1"/>
          </p:cNvPicPr>
          <p:nvPr/>
        </p:nvPicPr>
        <p:blipFill rotWithShape="1">
          <a:blip r:embed="rId3" cstate="print">
            <a:duotone>
              <a:schemeClr val="accent1">
                <a:shade val="45000"/>
                <a:satMod val="135000"/>
              </a:schemeClr>
              <a:prstClr val="white"/>
            </a:duotone>
            <a:alphaModFix amt="22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6212264" y="0"/>
            <a:ext cx="2931736" cy="5143500"/>
          </a:xfrm>
          <a:prstGeom prst="rect">
            <a:avLst/>
          </a:prstGeom>
        </p:spPr>
      </p:pic>
      <p:sp>
        <p:nvSpPr>
          <p:cNvPr id="3" name="Title 2">
            <a:extLst>
              <a:ext uri="{FF2B5EF4-FFF2-40B4-BE49-F238E27FC236}">
                <a16:creationId xmlns:a16="http://schemas.microsoft.com/office/drawing/2014/main" id="{31350545-31BD-814B-725F-0AF1A0ED015A}"/>
              </a:ext>
            </a:extLst>
          </p:cNvPr>
          <p:cNvSpPr>
            <a:spLocks noGrp="1"/>
          </p:cNvSpPr>
          <p:nvPr>
            <p:ph type="title"/>
          </p:nvPr>
        </p:nvSpPr>
        <p:spPr/>
        <p:txBody>
          <a:bodyPr/>
          <a:lstStyle/>
          <a:p>
            <a:r>
              <a:rPr lang="en-US" b="1" kern="1200">
                <a:latin typeface="Arial"/>
                <a:ea typeface="ＭＳ Ｐゴシック" charset="-128"/>
                <a:cs typeface="Arial"/>
              </a:rPr>
              <a:t>What are the benefits of Cloud Storage?</a:t>
            </a:r>
            <a:endParaRPr lang="en-US"/>
          </a:p>
        </p:txBody>
      </p:sp>
      <p:sp>
        <p:nvSpPr>
          <p:cNvPr id="4" name="TextBox 3">
            <a:extLst>
              <a:ext uri="{FF2B5EF4-FFF2-40B4-BE49-F238E27FC236}">
                <a16:creationId xmlns:a16="http://schemas.microsoft.com/office/drawing/2014/main" id="{20E851E6-7862-456C-E7E4-F012E66FE56C}"/>
              </a:ext>
            </a:extLst>
          </p:cNvPr>
          <p:cNvSpPr txBox="1"/>
          <p:nvPr/>
        </p:nvSpPr>
        <p:spPr bwMode="auto">
          <a:xfrm>
            <a:off x="938463" y="865118"/>
            <a:ext cx="3586905" cy="39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rtlCol="0" anchor="t">
            <a:noAutofit/>
          </a:bodyPr>
          <a:lstStyle/>
          <a:p>
            <a:pPr marL="139700" indent="-139700">
              <a:spcAft>
                <a:spcPts val="800"/>
              </a:spcAft>
              <a:buClr>
                <a:schemeClr val="tx2"/>
              </a:buClr>
              <a:buFont typeface="Arial" panose="020B0604020202020204" pitchFamily="34" charset="0"/>
              <a:buChar char="•"/>
            </a:pPr>
            <a:r>
              <a:rPr lang="en-US" sz="1400" kern="0"/>
              <a:t>Don't lose important video with truly </a:t>
            </a:r>
            <a:r>
              <a:rPr lang="en-US" sz="1400" b="1" kern="0"/>
              <a:t>redundant cloud storage backup</a:t>
            </a:r>
            <a:endParaRPr lang="en-US" sz="1400" kern="0"/>
          </a:p>
          <a:p>
            <a:pPr marL="139700" indent="-139700" algn="l">
              <a:spcAft>
                <a:spcPts val="800"/>
              </a:spcAft>
              <a:buClr>
                <a:schemeClr val="tx2"/>
              </a:buClr>
              <a:buFont typeface="Arial" panose="020B0604020202020204" pitchFamily="34" charset="0"/>
              <a:buChar char="•"/>
            </a:pPr>
            <a:r>
              <a:rPr lang="en-US" sz="1400" kern="0"/>
              <a:t>You can </a:t>
            </a:r>
            <a:r>
              <a:rPr lang="en-US" sz="1400" b="1" kern="0"/>
              <a:t>address your varied bandwidth</a:t>
            </a:r>
            <a:r>
              <a:rPr lang="en-US" sz="1400" kern="0"/>
              <a:t> by location, by pushing all your video, or only some, such as triggered alarms to the cloud</a:t>
            </a:r>
            <a:endParaRPr lang="en-US" sz="1400" kern="0">
              <a:cs typeface="Arial"/>
            </a:endParaRPr>
          </a:p>
          <a:p>
            <a:pPr marL="139700" indent="-139700">
              <a:spcAft>
                <a:spcPts val="500"/>
              </a:spcAft>
              <a:buClr>
                <a:schemeClr val="tx2"/>
              </a:buClr>
              <a:buFont typeface="Arial" panose="020B0604020202020204" pitchFamily="34" charset="0"/>
              <a:buChar char="•"/>
            </a:pPr>
            <a:r>
              <a:rPr lang="en-US" sz="1400" b="1" kern="0"/>
              <a:t>Support your IT department’s strategy </a:t>
            </a:r>
            <a:r>
              <a:rPr lang="en-US" sz="1400" kern="0"/>
              <a:t>to move all Enterprise Apps to the cloud. We offer two flexible options for unique storage and bandwidth demands:</a:t>
            </a:r>
            <a:endParaRPr lang="en-US" sz="1400" kern="0">
              <a:cs typeface="Arial"/>
            </a:endParaRPr>
          </a:p>
          <a:p>
            <a:pPr marL="271463" indent="-131763">
              <a:buClr>
                <a:schemeClr val="tx2"/>
              </a:buClr>
              <a:buFont typeface="Arial" panose="020B0604020202020204" pitchFamily="34" charset="0"/>
              <a:buChar char="•"/>
            </a:pPr>
            <a:r>
              <a:rPr lang="en-US" sz="1200" b="1" kern="0"/>
              <a:t>Central Evidence Archive</a:t>
            </a:r>
            <a:endParaRPr lang="en-US" sz="1200" b="1" kern="0">
              <a:cs typeface="Arial"/>
            </a:endParaRPr>
          </a:p>
          <a:p>
            <a:pPr marL="271463">
              <a:spcAft>
                <a:spcPts val="500"/>
              </a:spcAft>
              <a:buClr>
                <a:schemeClr val="tx2"/>
              </a:buClr>
            </a:pPr>
            <a:r>
              <a:rPr lang="en-US" sz="1100" kern="0"/>
              <a:t>Allows automated video uploads and backups of video to private cloud/customer data center</a:t>
            </a:r>
            <a:endParaRPr lang="en-US" sz="1100" kern="0">
              <a:cs typeface="Arial"/>
            </a:endParaRPr>
          </a:p>
          <a:p>
            <a:pPr marL="271463" indent="-131763">
              <a:buClr>
                <a:schemeClr val="tx2"/>
              </a:buClr>
              <a:buFont typeface="Arial" panose="020B0604020202020204" pitchFamily="34" charset="0"/>
              <a:buChar char="•"/>
            </a:pPr>
            <a:r>
              <a:rPr lang="en-US" sz="1200" b="1" kern="0"/>
              <a:t>Cloud Storage Service</a:t>
            </a:r>
            <a:endParaRPr lang="en-US" sz="1200" b="1" kern="0">
              <a:cs typeface="Arial"/>
            </a:endParaRPr>
          </a:p>
          <a:p>
            <a:pPr marL="271463">
              <a:buClr>
                <a:schemeClr val="tx2"/>
              </a:buClr>
            </a:pPr>
            <a:r>
              <a:rPr lang="en-US" sz="1100" kern="0"/>
              <a:t>Allows automated video uploads and backups of video to Cloud storage</a:t>
            </a:r>
            <a:endParaRPr lang="en-US" sz="1100" kern="0">
              <a:cs typeface="Arial"/>
            </a:endParaRPr>
          </a:p>
        </p:txBody>
      </p:sp>
      <p:sp>
        <p:nvSpPr>
          <p:cNvPr id="11" name="Content Placeholder 2">
            <a:extLst>
              <a:ext uri="{FF2B5EF4-FFF2-40B4-BE49-F238E27FC236}">
                <a16:creationId xmlns:a16="http://schemas.microsoft.com/office/drawing/2014/main" id="{AF86D2CD-B768-8C3F-73F0-B5C397D849D2}"/>
              </a:ext>
            </a:extLst>
          </p:cNvPr>
          <p:cNvSpPr>
            <a:spLocks noGrp="1"/>
          </p:cNvSpPr>
          <p:nvPr>
            <p:ph sz="quarter" idx="10"/>
          </p:nvPr>
        </p:nvSpPr>
        <p:spPr>
          <a:xfrm>
            <a:off x="5026822" y="4008739"/>
            <a:ext cx="3881508" cy="599861"/>
          </a:xfrm>
        </p:spPr>
        <p:txBody>
          <a:bodyPr/>
          <a:lstStyle/>
          <a:p>
            <a:pPr marL="0" indent="0" algn="ctr">
              <a:buNone/>
            </a:pPr>
            <a:r>
              <a:rPr lang="en-US" sz="1200">
                <a:ea typeface="ＭＳ Ｐゴシック"/>
              </a:rPr>
              <a:t>Easy to configure, select cameras and record based on schedules, alarms, or manual selections</a:t>
            </a:r>
          </a:p>
        </p:txBody>
      </p:sp>
      <p:sp>
        <p:nvSpPr>
          <p:cNvPr id="12" name="Content Placeholder 2">
            <a:extLst>
              <a:ext uri="{FF2B5EF4-FFF2-40B4-BE49-F238E27FC236}">
                <a16:creationId xmlns:a16="http://schemas.microsoft.com/office/drawing/2014/main" id="{9150DE27-8DEB-D74E-FA22-9417BE9A7D5E}"/>
              </a:ext>
            </a:extLst>
          </p:cNvPr>
          <p:cNvSpPr txBox="1">
            <a:spLocks/>
          </p:cNvSpPr>
          <p:nvPr/>
        </p:nvSpPr>
        <p:spPr bwMode="auto">
          <a:xfrm>
            <a:off x="5105822" y="865118"/>
            <a:ext cx="3010656" cy="37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0260" indent="-170260" algn="l" defTabSz="342900" rtl="0" eaLnBrk="1" fontAlgn="base" hangingPunct="1">
              <a:spcBef>
                <a:spcPct val="20000"/>
              </a:spcBef>
              <a:spcAft>
                <a:spcPct val="0"/>
              </a:spcAft>
              <a:buClr>
                <a:schemeClr val="tx2"/>
              </a:buClr>
              <a:buFont typeface="Arial" charset="0"/>
              <a:buChar char="•"/>
              <a:defRPr sz="1600" kern="1200">
                <a:solidFill>
                  <a:schemeClr val="tx1"/>
                </a:solidFill>
                <a:latin typeface="Arial"/>
                <a:ea typeface="ＭＳ Ｐゴシック" charset="-128"/>
                <a:cs typeface="Arial"/>
              </a:defRPr>
            </a:lvl1pPr>
            <a:lvl2pPr marL="469106" indent="-251222" algn="l" defTabSz="342900" rtl="0" eaLnBrk="1" fontAlgn="base" hangingPunct="1">
              <a:spcBef>
                <a:spcPct val="20000"/>
              </a:spcBef>
              <a:spcAft>
                <a:spcPct val="0"/>
              </a:spcAft>
              <a:buClr>
                <a:schemeClr val="tx2"/>
              </a:buClr>
              <a:buFont typeface="Arial" charset="0"/>
              <a:buChar char="–"/>
              <a:defRPr sz="1400" kern="1200">
                <a:solidFill>
                  <a:schemeClr val="tx1"/>
                </a:solidFill>
                <a:latin typeface="Arial"/>
                <a:ea typeface="ＭＳ Ｐゴシック" charset="-128"/>
                <a:cs typeface="Arial"/>
              </a:defRPr>
            </a:lvl2pPr>
            <a:lvl3pPr marL="857250" indent="-171450" algn="l" defTabSz="342900" rtl="0" eaLnBrk="1" fontAlgn="base" hangingPunct="1">
              <a:spcBef>
                <a:spcPct val="20000"/>
              </a:spcBef>
              <a:spcAft>
                <a:spcPct val="0"/>
              </a:spcAft>
              <a:buClr>
                <a:schemeClr val="tx2"/>
              </a:buClr>
              <a:buFont typeface="Arial" charset="0"/>
              <a:buChar char="•"/>
              <a:defRPr sz="1200" kern="1200">
                <a:solidFill>
                  <a:schemeClr val="tx1"/>
                </a:solidFill>
                <a:latin typeface="Arial"/>
                <a:ea typeface="ＭＳ Ｐゴシック" charset="-128"/>
                <a:cs typeface="Arial"/>
              </a:defRPr>
            </a:lvl3pPr>
            <a:lvl4pPr marL="12001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4pPr>
            <a:lvl5pPr marL="15430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charset="0"/>
              <a:buNone/>
            </a:pPr>
            <a:r>
              <a:rPr lang="en-US" sz="1200"/>
              <a:t>Have automated alarms send relevant video to the cloud immediately</a:t>
            </a:r>
          </a:p>
        </p:txBody>
      </p:sp>
      <p:grpSp>
        <p:nvGrpSpPr>
          <p:cNvPr id="13" name="Group 12">
            <a:extLst>
              <a:ext uri="{FF2B5EF4-FFF2-40B4-BE49-F238E27FC236}">
                <a16:creationId xmlns:a16="http://schemas.microsoft.com/office/drawing/2014/main" id="{E1D02A94-F826-E40D-91A3-F28E41FBAB95}"/>
              </a:ext>
            </a:extLst>
          </p:cNvPr>
          <p:cNvGrpSpPr/>
          <p:nvPr/>
        </p:nvGrpSpPr>
        <p:grpSpPr>
          <a:xfrm>
            <a:off x="4864132" y="1289094"/>
            <a:ext cx="4044197" cy="2747904"/>
            <a:chOff x="4809811" y="1132895"/>
            <a:chExt cx="4024295" cy="2734382"/>
          </a:xfrm>
        </p:grpSpPr>
        <p:pic>
          <p:nvPicPr>
            <p:cNvPr id="14" name="Picture 13">
              <a:extLst>
                <a:ext uri="{FF2B5EF4-FFF2-40B4-BE49-F238E27FC236}">
                  <a16:creationId xmlns:a16="http://schemas.microsoft.com/office/drawing/2014/main" id="{08BB5DFE-4B6D-96E2-EF69-D2E692385030}"/>
                </a:ext>
              </a:extLst>
            </p:cNvPr>
            <p:cNvPicPr>
              <a:picLocks noChangeAspect="1"/>
            </p:cNvPicPr>
            <p:nvPr/>
          </p:nvPicPr>
          <p:blipFill>
            <a:blip r:embed="rId5"/>
            <a:srcRect/>
            <a:stretch/>
          </p:blipFill>
          <p:spPr>
            <a:xfrm>
              <a:off x="4809811" y="1132895"/>
              <a:ext cx="4024295" cy="2734382"/>
            </a:xfrm>
            <a:prstGeom prst="rect">
              <a:avLst/>
            </a:prstGeom>
          </p:spPr>
        </p:pic>
        <p:sp>
          <p:nvSpPr>
            <p:cNvPr id="15" name="Rectangle 14">
              <a:extLst>
                <a:ext uri="{FF2B5EF4-FFF2-40B4-BE49-F238E27FC236}">
                  <a16:creationId xmlns:a16="http://schemas.microsoft.com/office/drawing/2014/main" id="{8D1DE99F-022C-3399-5E87-C77648089359}"/>
                </a:ext>
              </a:extLst>
            </p:cNvPr>
            <p:cNvSpPr/>
            <p:nvPr/>
          </p:nvSpPr>
          <p:spPr>
            <a:xfrm>
              <a:off x="5314950" y="1898996"/>
              <a:ext cx="517525" cy="45719"/>
            </a:xfrm>
            <a:prstGeom prst="rect">
              <a:avLst/>
            </a:prstGeom>
            <a:noFill/>
            <a:ln w="12700" cap="flat"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Arrow Connector 15">
              <a:extLst>
                <a:ext uri="{FF2B5EF4-FFF2-40B4-BE49-F238E27FC236}">
                  <a16:creationId xmlns:a16="http://schemas.microsoft.com/office/drawing/2014/main" id="{8FEEEA73-20DE-06CB-3E9A-7496B2EDDB91}"/>
                </a:ext>
              </a:extLst>
            </p:cNvPr>
            <p:cNvCxnSpPr>
              <a:cxnSpLocks/>
            </p:cNvCxnSpPr>
            <p:nvPr/>
          </p:nvCxnSpPr>
          <p:spPr>
            <a:xfrm flipH="1">
              <a:off x="5391496" y="1137022"/>
              <a:ext cx="182217" cy="738671"/>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70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lights in a dark room&#10;&#10;Description automatically generated">
            <a:extLst>
              <a:ext uri="{FF2B5EF4-FFF2-40B4-BE49-F238E27FC236}">
                <a16:creationId xmlns:a16="http://schemas.microsoft.com/office/drawing/2014/main" id="{4469CD72-5631-7BB1-BF7C-F46E121A92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0" y="3026004"/>
            <a:ext cx="9147036" cy="2117496"/>
          </a:xfrm>
          <a:prstGeom prst="rect">
            <a:avLst/>
          </a:prstGeom>
        </p:spPr>
      </p:pic>
      <p:sp>
        <p:nvSpPr>
          <p:cNvPr id="4" name="Rectangle 3">
            <a:extLst>
              <a:ext uri="{FF2B5EF4-FFF2-40B4-BE49-F238E27FC236}">
                <a16:creationId xmlns:a16="http://schemas.microsoft.com/office/drawing/2014/main" id="{6D4753C4-B1F3-1CB3-7EF7-5E68AEECCA5F}"/>
              </a:ext>
            </a:extLst>
          </p:cNvPr>
          <p:cNvSpPr/>
          <p:nvPr/>
        </p:nvSpPr>
        <p:spPr>
          <a:xfrm>
            <a:off x="0" y="3026004"/>
            <a:ext cx="9144000" cy="2117496"/>
          </a:xfrm>
          <a:prstGeom prst="rect">
            <a:avLst/>
          </a:prstGeom>
          <a:solidFill>
            <a:schemeClr val="bg2">
              <a:alpha val="76000"/>
            </a:schemeClr>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66128C78-0716-44FF-3B6E-EB7880DD64BA}"/>
              </a:ext>
            </a:extLst>
          </p:cNvPr>
          <p:cNvSpPr>
            <a:spLocks noGrp="1"/>
          </p:cNvSpPr>
          <p:nvPr>
            <p:ph type="title"/>
          </p:nvPr>
        </p:nvSpPr>
        <p:spPr/>
        <p:txBody>
          <a:bodyPr/>
          <a:lstStyle/>
          <a:p>
            <a:r>
              <a:rPr lang="en-US" b="1" kern="1200">
                <a:latin typeface="Arial"/>
                <a:ea typeface="ＭＳ Ｐゴシック" charset="-128"/>
                <a:cs typeface="Arial"/>
              </a:rPr>
              <a:t>What are the benefits of Cloud Storage?</a:t>
            </a:r>
            <a:endParaRPr lang="en-US"/>
          </a:p>
        </p:txBody>
      </p:sp>
      <p:pic>
        <p:nvPicPr>
          <p:cNvPr id="6" name="Picture 5" descr="A screenshot of a computer&#10;&#10;Description automatically generated">
            <a:extLst>
              <a:ext uri="{FF2B5EF4-FFF2-40B4-BE49-F238E27FC236}">
                <a16:creationId xmlns:a16="http://schemas.microsoft.com/office/drawing/2014/main" id="{C3C53AE4-78BC-DC47-CA0F-6B390650B9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6314" y="2630888"/>
            <a:ext cx="6150318" cy="1509462"/>
          </a:xfrm>
          <a:prstGeom prst="rect">
            <a:avLst/>
          </a:prstGeom>
        </p:spPr>
      </p:pic>
      <p:sp>
        <p:nvSpPr>
          <p:cNvPr id="7" name="Content Placeholder 2">
            <a:extLst>
              <a:ext uri="{FF2B5EF4-FFF2-40B4-BE49-F238E27FC236}">
                <a16:creationId xmlns:a16="http://schemas.microsoft.com/office/drawing/2014/main" id="{60139F4E-1F5E-0A8D-0ACE-6A32453FA657}"/>
              </a:ext>
            </a:extLst>
          </p:cNvPr>
          <p:cNvSpPr txBox="1">
            <a:spLocks/>
          </p:cNvSpPr>
          <p:nvPr/>
        </p:nvSpPr>
        <p:spPr bwMode="auto">
          <a:xfrm>
            <a:off x="938461" y="1003151"/>
            <a:ext cx="7748337" cy="150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spcCol="252000" anchor="t" anchorCtr="0" compatLnSpc="1">
            <a:prstTxWarp prst="textNoShape">
              <a:avLst/>
            </a:prstTxWarp>
          </a:bodyPr>
          <a:lstStyle>
            <a:lvl1pPr marL="170260" indent="-170260" algn="l" defTabSz="342900" rtl="0" eaLnBrk="1" fontAlgn="base" hangingPunct="1">
              <a:spcBef>
                <a:spcPct val="20000"/>
              </a:spcBef>
              <a:spcAft>
                <a:spcPct val="0"/>
              </a:spcAft>
              <a:buClr>
                <a:schemeClr val="tx2"/>
              </a:buClr>
              <a:buFont typeface="Arial" charset="0"/>
              <a:buChar char="•"/>
              <a:defRPr sz="1600" kern="1200">
                <a:solidFill>
                  <a:schemeClr val="tx1"/>
                </a:solidFill>
                <a:latin typeface="Arial"/>
                <a:ea typeface="ＭＳ Ｐゴシック" charset="-128"/>
                <a:cs typeface="Arial"/>
              </a:defRPr>
            </a:lvl1pPr>
            <a:lvl2pPr marL="469106" indent="-251222" algn="l" defTabSz="342900" rtl="0" eaLnBrk="1" fontAlgn="base" hangingPunct="1">
              <a:spcBef>
                <a:spcPct val="20000"/>
              </a:spcBef>
              <a:spcAft>
                <a:spcPct val="0"/>
              </a:spcAft>
              <a:buClr>
                <a:schemeClr val="tx2"/>
              </a:buClr>
              <a:buFont typeface="Arial" charset="0"/>
              <a:buChar char="–"/>
              <a:defRPr sz="1400" kern="1200">
                <a:solidFill>
                  <a:schemeClr val="tx1"/>
                </a:solidFill>
                <a:latin typeface="Arial"/>
                <a:ea typeface="ＭＳ Ｐゴシック" charset="-128"/>
                <a:cs typeface="Arial"/>
              </a:defRPr>
            </a:lvl2pPr>
            <a:lvl3pPr marL="857250" indent="-171450" algn="l" defTabSz="342900" rtl="0" eaLnBrk="1" fontAlgn="base" hangingPunct="1">
              <a:spcBef>
                <a:spcPct val="20000"/>
              </a:spcBef>
              <a:spcAft>
                <a:spcPct val="0"/>
              </a:spcAft>
              <a:buClr>
                <a:schemeClr val="tx2"/>
              </a:buClr>
              <a:buFont typeface="Arial" charset="0"/>
              <a:buChar char="•"/>
              <a:defRPr sz="1200" kern="1200">
                <a:solidFill>
                  <a:schemeClr val="tx1"/>
                </a:solidFill>
                <a:latin typeface="Arial"/>
                <a:ea typeface="ＭＳ Ｐゴシック" charset="-128"/>
                <a:cs typeface="Arial"/>
              </a:defRPr>
            </a:lvl3pPr>
            <a:lvl4pPr marL="12001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4pPr>
            <a:lvl5pPr marL="15430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39700" indent="-139700" algn="l">
              <a:buFont typeface="Arial" panose="020B0604020202020204" pitchFamily="34" charset="0"/>
              <a:buChar char="•"/>
            </a:pPr>
            <a:r>
              <a:rPr lang="en-US" sz="1400" b="1" kern="0">
                <a:ea typeface="ＭＳ Ｐゴシック"/>
              </a:rPr>
              <a:t>Automated video uploads and backups </a:t>
            </a:r>
            <a:r>
              <a:rPr lang="en-US" sz="1400" kern="0">
                <a:ea typeface="ＭＳ Ｐゴシック"/>
              </a:rPr>
              <a:t>of all videos or just your most important videos to the cloud from select or all cameras and recorders, saving you time and money and giving you confidence that you have the video you need when you need it</a:t>
            </a:r>
          </a:p>
          <a:p>
            <a:pPr marL="139700" indent="-139700">
              <a:buFont typeface="Arial" panose="020B0604020202020204" pitchFamily="34" charset="0"/>
              <a:buChar char="•"/>
            </a:pPr>
            <a:r>
              <a:rPr lang="en-US" sz="1400" b="1" kern="0">
                <a:ea typeface="ＭＳ Ｐゴシック"/>
              </a:rPr>
              <a:t>Extend the length of time you can store and share video</a:t>
            </a:r>
            <a:r>
              <a:rPr lang="en-US" sz="1400" kern="0">
                <a:ea typeface="ＭＳ Ｐゴシック"/>
              </a:rPr>
              <a:t>, giving you peace of mind and helping you meet compliance requirements</a:t>
            </a:r>
          </a:p>
        </p:txBody>
      </p:sp>
      <p:sp>
        <p:nvSpPr>
          <p:cNvPr id="8" name="Content Placeholder 2">
            <a:extLst>
              <a:ext uri="{FF2B5EF4-FFF2-40B4-BE49-F238E27FC236}">
                <a16:creationId xmlns:a16="http://schemas.microsoft.com/office/drawing/2014/main" id="{6279BE7C-19B4-D4D8-7342-B799B4C8CA3C}"/>
              </a:ext>
            </a:extLst>
          </p:cNvPr>
          <p:cNvSpPr txBox="1">
            <a:spLocks/>
          </p:cNvSpPr>
          <p:nvPr/>
        </p:nvSpPr>
        <p:spPr bwMode="auto">
          <a:xfrm>
            <a:off x="1616313" y="4166976"/>
            <a:ext cx="3719257" cy="68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0260" indent="-170260" algn="l" defTabSz="342900" rtl="0" eaLnBrk="1" fontAlgn="base" hangingPunct="1">
              <a:spcBef>
                <a:spcPct val="20000"/>
              </a:spcBef>
              <a:spcAft>
                <a:spcPct val="0"/>
              </a:spcAft>
              <a:buClr>
                <a:schemeClr val="tx2"/>
              </a:buClr>
              <a:buFont typeface="Arial" charset="0"/>
              <a:buChar char="•"/>
              <a:defRPr sz="1600" kern="1200">
                <a:solidFill>
                  <a:schemeClr val="tx1"/>
                </a:solidFill>
                <a:latin typeface="Arial"/>
                <a:ea typeface="ＭＳ Ｐゴシック" charset="-128"/>
                <a:cs typeface="Arial"/>
              </a:defRPr>
            </a:lvl1pPr>
            <a:lvl2pPr marL="469106" indent="-251222" algn="l" defTabSz="342900" rtl="0" eaLnBrk="1" fontAlgn="base" hangingPunct="1">
              <a:spcBef>
                <a:spcPct val="20000"/>
              </a:spcBef>
              <a:spcAft>
                <a:spcPct val="0"/>
              </a:spcAft>
              <a:buClr>
                <a:schemeClr val="tx2"/>
              </a:buClr>
              <a:buFont typeface="Arial" charset="0"/>
              <a:buChar char="–"/>
              <a:defRPr sz="1400" kern="1200">
                <a:solidFill>
                  <a:schemeClr val="tx1"/>
                </a:solidFill>
                <a:latin typeface="Arial"/>
                <a:ea typeface="ＭＳ Ｐゴシック" charset="-128"/>
                <a:cs typeface="Arial"/>
              </a:defRPr>
            </a:lvl2pPr>
            <a:lvl3pPr marL="857250" indent="-171450" algn="l" defTabSz="342900" rtl="0" eaLnBrk="1" fontAlgn="base" hangingPunct="1">
              <a:spcBef>
                <a:spcPct val="20000"/>
              </a:spcBef>
              <a:spcAft>
                <a:spcPct val="0"/>
              </a:spcAft>
              <a:buClr>
                <a:schemeClr val="tx2"/>
              </a:buClr>
              <a:buFont typeface="Arial" charset="0"/>
              <a:buChar char="•"/>
              <a:defRPr sz="1200" kern="1200">
                <a:solidFill>
                  <a:schemeClr val="tx1"/>
                </a:solidFill>
                <a:latin typeface="Arial"/>
                <a:ea typeface="ＭＳ Ｐゴシック" charset="-128"/>
                <a:cs typeface="Arial"/>
              </a:defRPr>
            </a:lvl3pPr>
            <a:lvl4pPr marL="12001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4pPr>
            <a:lvl5pPr marL="15430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charset="0"/>
              <a:buNone/>
            </a:pPr>
            <a:r>
              <a:rPr lang="en-US" sz="1200" b="1">
                <a:solidFill>
                  <a:schemeClr val="bg1"/>
                </a:solidFill>
              </a:rPr>
              <a:t>See manual, scheduled, and automatically triggered video in a single screen</a:t>
            </a:r>
          </a:p>
        </p:txBody>
      </p:sp>
    </p:spTree>
    <p:extLst>
      <p:ext uri="{BB962C8B-B14F-4D97-AF65-F5344CB8AC3E}">
        <p14:creationId xmlns:p14="http://schemas.microsoft.com/office/powerpoint/2010/main" val="64244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FB32E4-BD6A-EDC2-0C22-6EE824A37720}"/>
              </a:ext>
            </a:extLst>
          </p:cNvPr>
          <p:cNvSpPr/>
          <p:nvPr/>
        </p:nvSpPr>
        <p:spPr>
          <a:xfrm>
            <a:off x="6531428" y="0"/>
            <a:ext cx="2612572" cy="5143500"/>
          </a:xfrm>
          <a:prstGeom prst="rect">
            <a:avLst/>
          </a:prstGeom>
          <a:solidFill>
            <a:schemeClr val="bg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A5CB09A-E9AF-4429-A1D3-A0DD205104BA}"/>
              </a:ext>
            </a:extLst>
          </p:cNvPr>
          <p:cNvSpPr>
            <a:spLocks noGrp="1"/>
          </p:cNvSpPr>
          <p:nvPr>
            <p:ph type="title"/>
          </p:nvPr>
        </p:nvSpPr>
        <p:spPr/>
        <p:txBody>
          <a:bodyPr/>
          <a:lstStyle/>
          <a:p>
            <a:r>
              <a:rPr lang="en-US"/>
              <a:t>Cloud Sharing: Evidence Vault</a:t>
            </a:r>
          </a:p>
        </p:txBody>
      </p:sp>
      <p:sp>
        <p:nvSpPr>
          <p:cNvPr id="3" name="Content Placeholder 2">
            <a:extLst>
              <a:ext uri="{FF2B5EF4-FFF2-40B4-BE49-F238E27FC236}">
                <a16:creationId xmlns:a16="http://schemas.microsoft.com/office/drawing/2014/main" id="{00E572F1-6E22-4FF6-ACC2-982FCA171957}"/>
              </a:ext>
            </a:extLst>
          </p:cNvPr>
          <p:cNvSpPr>
            <a:spLocks noGrp="1"/>
          </p:cNvSpPr>
          <p:nvPr>
            <p:ph sz="quarter" idx="10"/>
          </p:nvPr>
        </p:nvSpPr>
        <p:spPr>
          <a:xfrm>
            <a:off x="6802633" y="762932"/>
            <a:ext cx="2042631" cy="3486997"/>
          </a:xfrm>
        </p:spPr>
        <p:txBody>
          <a:bodyPr/>
          <a:lstStyle/>
          <a:p>
            <a:pPr marL="0" indent="0">
              <a:buNone/>
            </a:pPr>
            <a:r>
              <a:rPr lang="en-US" sz="1400">
                <a:solidFill>
                  <a:schemeClr val="bg1"/>
                </a:solidFill>
              </a:rPr>
              <a:t>Looking for an easy way to safely share cases outside of your network without the hassle of portable media or the vulnerabilities of email and file-sharing options? </a:t>
            </a:r>
          </a:p>
          <a:p>
            <a:pPr marL="0" indent="0">
              <a:buNone/>
            </a:pPr>
            <a:endParaRPr lang="en-US" sz="1400" b="1">
              <a:solidFill>
                <a:schemeClr val="bg1"/>
              </a:solidFill>
            </a:endParaRPr>
          </a:p>
          <a:p>
            <a:pPr marL="0" indent="0">
              <a:buNone/>
            </a:pPr>
            <a:r>
              <a:rPr lang="en-US" sz="1400" b="1">
                <a:solidFill>
                  <a:schemeClr val="bg1"/>
                </a:solidFill>
              </a:rPr>
              <a:t>Evidence Vault </a:t>
            </a:r>
            <a:r>
              <a:rPr lang="en-US" sz="1400">
                <a:solidFill>
                  <a:schemeClr val="bg1"/>
                </a:solidFill>
              </a:rPr>
              <a:t>lets you securely export cases to the cloud, and then share them with authorized recipients.</a:t>
            </a:r>
          </a:p>
        </p:txBody>
      </p:sp>
      <p:sp>
        <p:nvSpPr>
          <p:cNvPr id="4" name="Text Placeholder 3">
            <a:extLst>
              <a:ext uri="{FF2B5EF4-FFF2-40B4-BE49-F238E27FC236}">
                <a16:creationId xmlns:a16="http://schemas.microsoft.com/office/drawing/2014/main" id="{7E11C581-84BA-94F8-96AD-C3C2483CB71B}"/>
              </a:ext>
            </a:extLst>
          </p:cNvPr>
          <p:cNvSpPr>
            <a:spLocks noGrp="1"/>
          </p:cNvSpPr>
          <p:nvPr>
            <p:ph type="body" sz="quarter" idx="11"/>
          </p:nvPr>
        </p:nvSpPr>
        <p:spPr/>
        <p:txBody>
          <a:bodyPr/>
          <a:lstStyle/>
          <a:p>
            <a:r>
              <a:rPr lang="en-US"/>
              <a:t>Secure cloud-based evidence sharing</a:t>
            </a:r>
          </a:p>
        </p:txBody>
      </p:sp>
      <p:pic>
        <p:nvPicPr>
          <p:cNvPr id="6" name="Picture 5">
            <a:extLst>
              <a:ext uri="{FF2B5EF4-FFF2-40B4-BE49-F238E27FC236}">
                <a16:creationId xmlns:a16="http://schemas.microsoft.com/office/drawing/2014/main" id="{5150BBEB-C9F9-57EA-8D8C-5C82B21C3E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303" y="1838903"/>
            <a:ext cx="6266045" cy="2442418"/>
          </a:xfrm>
          <a:prstGeom prst="rect">
            <a:avLst/>
          </a:prstGeom>
        </p:spPr>
      </p:pic>
      <p:sp>
        <p:nvSpPr>
          <p:cNvPr id="7" name="TextBox 6">
            <a:extLst>
              <a:ext uri="{FF2B5EF4-FFF2-40B4-BE49-F238E27FC236}">
                <a16:creationId xmlns:a16="http://schemas.microsoft.com/office/drawing/2014/main" id="{60E23624-1A98-9868-8443-1B955F91591E}"/>
              </a:ext>
            </a:extLst>
          </p:cNvPr>
          <p:cNvSpPr txBox="1"/>
          <p:nvPr/>
        </p:nvSpPr>
        <p:spPr bwMode="auto">
          <a:xfrm>
            <a:off x="910181" y="1364414"/>
            <a:ext cx="2042631" cy="37799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600" b="1" kern="0"/>
              <a:t>How does it work?</a:t>
            </a:r>
          </a:p>
        </p:txBody>
      </p:sp>
    </p:spTree>
    <p:extLst>
      <p:ext uri="{BB962C8B-B14F-4D97-AF65-F5344CB8AC3E}">
        <p14:creationId xmlns:p14="http://schemas.microsoft.com/office/powerpoint/2010/main" val="54238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e lights in a dark room&#10;&#10;Description automatically generated">
            <a:extLst>
              <a:ext uri="{FF2B5EF4-FFF2-40B4-BE49-F238E27FC236}">
                <a16:creationId xmlns:a16="http://schemas.microsoft.com/office/drawing/2014/main" id="{4584ED8D-C7F9-D6F5-D9EB-BBC7F516EE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778826"/>
            <a:ext cx="9147036" cy="2364674"/>
          </a:xfrm>
          <a:prstGeom prst="rect">
            <a:avLst/>
          </a:prstGeom>
        </p:spPr>
      </p:pic>
      <p:sp>
        <p:nvSpPr>
          <p:cNvPr id="2" name="Title 1">
            <a:extLst>
              <a:ext uri="{FF2B5EF4-FFF2-40B4-BE49-F238E27FC236}">
                <a16:creationId xmlns:a16="http://schemas.microsoft.com/office/drawing/2014/main" id="{4B871FCC-556D-56CA-5AE2-54B6009DEAEE}"/>
              </a:ext>
            </a:extLst>
          </p:cNvPr>
          <p:cNvSpPr>
            <a:spLocks noGrp="1"/>
          </p:cNvSpPr>
          <p:nvPr>
            <p:ph type="title"/>
          </p:nvPr>
        </p:nvSpPr>
        <p:spPr/>
        <p:txBody>
          <a:bodyPr/>
          <a:lstStyle/>
          <a:p>
            <a:pPr algn="ctr"/>
            <a:r>
              <a:rPr lang="en-US"/>
              <a:t>March Networks Overview</a:t>
            </a:r>
          </a:p>
        </p:txBody>
      </p:sp>
      <p:sp>
        <p:nvSpPr>
          <p:cNvPr id="4" name="Text Placeholder 3">
            <a:extLst>
              <a:ext uri="{FF2B5EF4-FFF2-40B4-BE49-F238E27FC236}">
                <a16:creationId xmlns:a16="http://schemas.microsoft.com/office/drawing/2014/main" id="{95962FAE-64D1-D32D-9E20-783C26DAFF93}"/>
              </a:ext>
            </a:extLst>
          </p:cNvPr>
          <p:cNvSpPr>
            <a:spLocks noGrp="1"/>
          </p:cNvSpPr>
          <p:nvPr>
            <p:ph type="body" sz="quarter" idx="11"/>
          </p:nvPr>
        </p:nvSpPr>
        <p:spPr/>
        <p:txBody>
          <a:bodyPr/>
          <a:lstStyle/>
          <a:p>
            <a:pPr algn="ctr"/>
            <a:r>
              <a:rPr lang="en-US"/>
              <a:t>Leading the Transformation of Enterprise Video Surveillance to the Cloud</a:t>
            </a:r>
          </a:p>
        </p:txBody>
      </p:sp>
      <p:sp>
        <p:nvSpPr>
          <p:cNvPr id="5" name="TextBox 4">
            <a:extLst>
              <a:ext uri="{FF2B5EF4-FFF2-40B4-BE49-F238E27FC236}">
                <a16:creationId xmlns:a16="http://schemas.microsoft.com/office/drawing/2014/main" id="{0DBF81F2-495D-4C8E-F655-F3BA27FD84EE}"/>
              </a:ext>
            </a:extLst>
          </p:cNvPr>
          <p:cNvSpPr txBox="1"/>
          <p:nvPr/>
        </p:nvSpPr>
        <p:spPr>
          <a:xfrm>
            <a:off x="404812" y="1110372"/>
            <a:ext cx="8334375" cy="733920"/>
          </a:xfrm>
          <a:prstGeom prst="rect">
            <a:avLst/>
          </a:prstGeom>
          <a:noFill/>
        </p:spPr>
        <p:txBody>
          <a:bodyPr wrap="square" rtlCol="0">
            <a:noAutofit/>
          </a:bodyPr>
          <a:lstStyle/>
          <a:p>
            <a:pPr algn="ctr"/>
            <a:r>
              <a:rPr lang="en-US" kern="0"/>
              <a:t>March Networks is a global leader in video surveillance and video-based business intelligence applications for the financial, retail and transit markets</a:t>
            </a:r>
          </a:p>
          <a:p>
            <a:endParaRPr lang="en-US" kern="0">
              <a:solidFill>
                <a:schemeClr val="accent4"/>
              </a:solidFill>
            </a:endParaRPr>
          </a:p>
        </p:txBody>
      </p:sp>
      <p:pic>
        <p:nvPicPr>
          <p:cNvPr id="6" name="Picture 5">
            <a:extLst>
              <a:ext uri="{FF2B5EF4-FFF2-40B4-BE49-F238E27FC236}">
                <a16:creationId xmlns:a16="http://schemas.microsoft.com/office/drawing/2014/main" id="{D9960D33-F0C2-3503-1F1B-9A73384C0891}"/>
              </a:ext>
            </a:extLst>
          </p:cNvPr>
          <p:cNvPicPr>
            <a:picLocks noChangeAspect="1"/>
          </p:cNvPicPr>
          <p:nvPr/>
        </p:nvPicPr>
        <p:blipFill>
          <a:blip r:embed="rId4"/>
          <a:srcRect/>
          <a:stretch/>
        </p:blipFill>
        <p:spPr>
          <a:xfrm>
            <a:off x="840589" y="1844292"/>
            <a:ext cx="7684842" cy="2741343"/>
          </a:xfrm>
          <a:prstGeom prst="rect">
            <a:avLst/>
          </a:prstGeom>
        </p:spPr>
      </p:pic>
    </p:spTree>
    <p:extLst>
      <p:ext uri="{BB962C8B-B14F-4D97-AF65-F5344CB8AC3E}">
        <p14:creationId xmlns:p14="http://schemas.microsoft.com/office/powerpoint/2010/main" val="254505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a:t>Product Portfolio</a:t>
            </a:r>
          </a:p>
        </p:txBody>
      </p:sp>
    </p:spTree>
    <p:extLst>
      <p:ext uri="{BB962C8B-B14F-4D97-AF65-F5344CB8AC3E}">
        <p14:creationId xmlns:p14="http://schemas.microsoft.com/office/powerpoint/2010/main" val="8895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4972" y="1353472"/>
            <a:ext cx="3157821" cy="2209920"/>
          </a:xfrm>
          <a:prstGeom prst="rect">
            <a:avLst/>
          </a:prstGeom>
        </p:spPr>
      </p:pic>
      <p:grpSp>
        <p:nvGrpSpPr>
          <p:cNvPr id="209" name="Group 208">
            <a:extLst>
              <a:ext uri="{FF2B5EF4-FFF2-40B4-BE49-F238E27FC236}">
                <a16:creationId xmlns:a16="http://schemas.microsoft.com/office/drawing/2014/main" id="{1DBF8621-71BD-E100-3BA8-9D06F9449F42}"/>
              </a:ext>
            </a:extLst>
          </p:cNvPr>
          <p:cNvGrpSpPr/>
          <p:nvPr/>
        </p:nvGrpSpPr>
        <p:grpSpPr>
          <a:xfrm>
            <a:off x="4753593" y="1615887"/>
            <a:ext cx="3674417" cy="2395796"/>
            <a:chOff x="1431554" y="999227"/>
            <a:chExt cx="5734190" cy="3738812"/>
          </a:xfrm>
        </p:grpSpPr>
        <p:pic>
          <p:nvPicPr>
            <p:cNvPr id="210" name="Graphic 209">
              <a:extLst>
                <a:ext uri="{FF2B5EF4-FFF2-40B4-BE49-F238E27FC236}">
                  <a16:creationId xmlns:a16="http://schemas.microsoft.com/office/drawing/2014/main" id="{5C8C1A6A-A74D-381B-825B-CAF81ED6D3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940" y="1374183"/>
              <a:ext cx="4936343" cy="2607402"/>
            </a:xfrm>
            <a:prstGeom prst="rect">
              <a:avLst/>
            </a:prstGeom>
            <a:effectLst>
              <a:outerShdw blurRad="50800" dist="38100" dir="2700000" algn="tl" rotWithShape="0">
                <a:prstClr val="black">
                  <a:alpha val="40000"/>
                </a:prstClr>
              </a:outerShdw>
            </a:effectLst>
          </p:spPr>
        </p:pic>
        <p:grpSp>
          <p:nvGrpSpPr>
            <p:cNvPr id="211" name="Group 210">
              <a:extLst>
                <a:ext uri="{FF2B5EF4-FFF2-40B4-BE49-F238E27FC236}">
                  <a16:creationId xmlns:a16="http://schemas.microsoft.com/office/drawing/2014/main" id="{8F4015F4-3429-B659-5B90-D005529CB2C6}"/>
                </a:ext>
              </a:extLst>
            </p:cNvPr>
            <p:cNvGrpSpPr/>
            <p:nvPr/>
          </p:nvGrpSpPr>
          <p:grpSpPr>
            <a:xfrm>
              <a:off x="3404478" y="999227"/>
              <a:ext cx="1517353" cy="1394826"/>
              <a:chOff x="3404478" y="999227"/>
              <a:chExt cx="1517353" cy="1394826"/>
            </a:xfrm>
          </p:grpSpPr>
          <p:sp>
            <p:nvSpPr>
              <p:cNvPr id="225" name="Oval 224">
                <a:extLst>
                  <a:ext uri="{FF2B5EF4-FFF2-40B4-BE49-F238E27FC236}">
                    <a16:creationId xmlns:a16="http://schemas.microsoft.com/office/drawing/2014/main" id="{7161750D-9812-363A-E9D0-9DD476118AD8}"/>
                  </a:ext>
                </a:extLst>
              </p:cNvPr>
              <p:cNvSpPr/>
              <p:nvPr/>
            </p:nvSpPr>
            <p:spPr>
              <a:xfrm>
                <a:off x="3465743" y="999227"/>
                <a:ext cx="1394825" cy="1394826"/>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226" name="TextBox 225">
                <a:extLst>
                  <a:ext uri="{FF2B5EF4-FFF2-40B4-BE49-F238E27FC236}">
                    <a16:creationId xmlns:a16="http://schemas.microsoft.com/office/drawing/2014/main" id="{C4C478EE-8886-EB72-1127-5B383EDDB38E}"/>
                  </a:ext>
                </a:extLst>
              </p:cNvPr>
              <p:cNvSpPr txBox="1"/>
              <p:nvPr/>
            </p:nvSpPr>
            <p:spPr bwMode="auto">
              <a:xfrm>
                <a:off x="3404478" y="1302636"/>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000" b="1" kern="0">
                    <a:solidFill>
                      <a:schemeClr val="bg1"/>
                    </a:solidFill>
                  </a:rPr>
                  <a:t>Cloud</a:t>
                </a:r>
                <a:br>
                  <a:rPr lang="en-US" sz="1000" b="1" kern="0">
                    <a:solidFill>
                      <a:schemeClr val="bg1"/>
                    </a:solidFill>
                  </a:rPr>
                </a:br>
                <a:r>
                  <a:rPr lang="en-US" sz="1000" b="1" kern="0">
                    <a:solidFill>
                      <a:schemeClr val="bg1"/>
                    </a:solidFill>
                  </a:rPr>
                  <a:t>Management</a:t>
                </a:r>
              </a:p>
            </p:txBody>
          </p:sp>
        </p:grpSp>
        <p:grpSp>
          <p:nvGrpSpPr>
            <p:cNvPr id="212" name="Group 211">
              <a:extLst>
                <a:ext uri="{FF2B5EF4-FFF2-40B4-BE49-F238E27FC236}">
                  <a16:creationId xmlns:a16="http://schemas.microsoft.com/office/drawing/2014/main" id="{44A56144-B2BC-065B-CE5B-4F0FE82142F6}"/>
                </a:ext>
              </a:extLst>
            </p:cNvPr>
            <p:cNvGrpSpPr/>
            <p:nvPr/>
          </p:nvGrpSpPr>
          <p:grpSpPr>
            <a:xfrm>
              <a:off x="5648391" y="1813130"/>
              <a:ext cx="1517353" cy="1262811"/>
              <a:chOff x="3249575" y="969982"/>
              <a:chExt cx="1517353" cy="1262811"/>
            </a:xfrm>
          </p:grpSpPr>
          <p:sp>
            <p:nvSpPr>
              <p:cNvPr id="223" name="Oval 222">
                <a:extLst>
                  <a:ext uri="{FF2B5EF4-FFF2-40B4-BE49-F238E27FC236}">
                    <a16:creationId xmlns:a16="http://schemas.microsoft.com/office/drawing/2014/main" id="{8D021379-2DB3-00D7-B59B-685FC37D2D07}"/>
                  </a:ext>
                </a:extLst>
              </p:cNvPr>
              <p:cNvSpPr/>
              <p:nvPr/>
            </p:nvSpPr>
            <p:spPr>
              <a:xfrm>
                <a:off x="3359893" y="96998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224" name="TextBox 223">
                <a:extLst>
                  <a:ext uri="{FF2B5EF4-FFF2-40B4-BE49-F238E27FC236}">
                    <a16:creationId xmlns:a16="http://schemas.microsoft.com/office/drawing/2014/main" id="{34F5EB63-2733-EDEA-A3B9-51CD29C32EB9}"/>
                  </a:ext>
                </a:extLst>
              </p:cNvPr>
              <p:cNvSpPr txBox="1"/>
              <p:nvPr/>
            </p:nvSpPr>
            <p:spPr bwMode="auto">
              <a:xfrm>
                <a:off x="3249575" y="1252434"/>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000" b="1" kern="0">
                    <a:solidFill>
                      <a:schemeClr val="bg1"/>
                    </a:solidFill>
                  </a:rPr>
                  <a:t>Cloud</a:t>
                </a:r>
                <a:br>
                  <a:rPr lang="en-US" sz="1000" b="1" kern="0">
                    <a:solidFill>
                      <a:schemeClr val="bg1"/>
                    </a:solidFill>
                  </a:rPr>
                </a:br>
                <a:r>
                  <a:rPr lang="en-US" sz="1000" b="1" kern="0">
                    <a:solidFill>
                      <a:schemeClr val="bg1"/>
                    </a:solidFill>
                  </a:rPr>
                  <a:t>Monitoring</a:t>
                </a:r>
              </a:p>
            </p:txBody>
          </p:sp>
        </p:grpSp>
        <p:grpSp>
          <p:nvGrpSpPr>
            <p:cNvPr id="213" name="Group 212">
              <a:extLst>
                <a:ext uri="{FF2B5EF4-FFF2-40B4-BE49-F238E27FC236}">
                  <a16:creationId xmlns:a16="http://schemas.microsoft.com/office/drawing/2014/main" id="{5820C139-143E-C183-A56C-BBC77412D9DC}"/>
                </a:ext>
              </a:extLst>
            </p:cNvPr>
            <p:cNvGrpSpPr/>
            <p:nvPr/>
          </p:nvGrpSpPr>
          <p:grpSpPr>
            <a:xfrm>
              <a:off x="5063519" y="3475228"/>
              <a:ext cx="1517353" cy="1262811"/>
              <a:chOff x="3377223" y="1076412"/>
              <a:chExt cx="1517353" cy="1262811"/>
            </a:xfrm>
          </p:grpSpPr>
          <p:sp>
            <p:nvSpPr>
              <p:cNvPr id="221" name="Oval 220">
                <a:extLst>
                  <a:ext uri="{FF2B5EF4-FFF2-40B4-BE49-F238E27FC236}">
                    <a16:creationId xmlns:a16="http://schemas.microsoft.com/office/drawing/2014/main" id="{9F6E0007-562E-3C32-2F7D-9D0DA99066A0}"/>
                  </a:ext>
                </a:extLst>
              </p:cNvPr>
              <p:cNvSpPr/>
              <p:nvPr/>
            </p:nvSpPr>
            <p:spPr>
              <a:xfrm>
                <a:off x="3509542" y="107641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p>
            </p:txBody>
          </p:sp>
          <p:sp>
            <p:nvSpPr>
              <p:cNvPr id="222" name="TextBox 221">
                <a:extLst>
                  <a:ext uri="{FF2B5EF4-FFF2-40B4-BE49-F238E27FC236}">
                    <a16:creationId xmlns:a16="http://schemas.microsoft.com/office/drawing/2014/main" id="{CAC37107-3389-B070-4417-783ED8A5AED5}"/>
                  </a:ext>
                </a:extLst>
              </p:cNvPr>
              <p:cNvSpPr txBox="1"/>
              <p:nvPr/>
            </p:nvSpPr>
            <p:spPr bwMode="auto">
              <a:xfrm>
                <a:off x="3377223" y="1360652"/>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rtlCol="0" anchor="t">
                <a:noAutofit/>
              </a:bodyPr>
              <a:lstStyle/>
              <a:p>
                <a:pPr algn="ctr"/>
                <a:r>
                  <a:rPr lang="en-US" sz="1000" b="1" kern="0">
                    <a:solidFill>
                      <a:schemeClr val="bg1"/>
                    </a:solidFill>
                  </a:rPr>
                  <a:t>Cloud</a:t>
                </a:r>
                <a:br>
                  <a:rPr lang="en-US" sz="1000" b="1" kern="0"/>
                </a:br>
                <a:r>
                  <a:rPr lang="en-US" sz="1000" b="1" kern="0">
                    <a:solidFill>
                      <a:schemeClr val="bg1"/>
                    </a:solidFill>
                  </a:rPr>
                  <a:t>Analytics</a:t>
                </a:r>
              </a:p>
            </p:txBody>
          </p:sp>
        </p:grpSp>
        <p:grpSp>
          <p:nvGrpSpPr>
            <p:cNvPr id="214" name="Group 213">
              <a:extLst>
                <a:ext uri="{FF2B5EF4-FFF2-40B4-BE49-F238E27FC236}">
                  <a16:creationId xmlns:a16="http://schemas.microsoft.com/office/drawing/2014/main" id="{1C57FB84-DA61-FF49-67F0-DC7D1502BF47}"/>
                </a:ext>
              </a:extLst>
            </p:cNvPr>
            <p:cNvGrpSpPr/>
            <p:nvPr/>
          </p:nvGrpSpPr>
          <p:grpSpPr>
            <a:xfrm>
              <a:off x="2358029" y="3475228"/>
              <a:ext cx="1517353" cy="1262811"/>
              <a:chOff x="3367432" y="1076412"/>
              <a:chExt cx="1517353" cy="1262811"/>
            </a:xfrm>
          </p:grpSpPr>
          <p:sp>
            <p:nvSpPr>
              <p:cNvPr id="219" name="Oval 218">
                <a:extLst>
                  <a:ext uri="{FF2B5EF4-FFF2-40B4-BE49-F238E27FC236}">
                    <a16:creationId xmlns:a16="http://schemas.microsoft.com/office/drawing/2014/main" id="{21519952-541F-C935-B85D-101F177A5534}"/>
                  </a:ext>
                </a:extLst>
              </p:cNvPr>
              <p:cNvSpPr/>
              <p:nvPr/>
            </p:nvSpPr>
            <p:spPr>
              <a:xfrm>
                <a:off x="3509542" y="107641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a:p>
            </p:txBody>
          </p:sp>
          <p:sp>
            <p:nvSpPr>
              <p:cNvPr id="220" name="TextBox 219">
                <a:extLst>
                  <a:ext uri="{FF2B5EF4-FFF2-40B4-BE49-F238E27FC236}">
                    <a16:creationId xmlns:a16="http://schemas.microsoft.com/office/drawing/2014/main" id="{CAB8053D-1A4B-E9A6-F4FE-7AFFF747DAAD}"/>
                  </a:ext>
                </a:extLst>
              </p:cNvPr>
              <p:cNvSpPr txBox="1"/>
              <p:nvPr/>
            </p:nvSpPr>
            <p:spPr bwMode="auto">
              <a:xfrm>
                <a:off x="3367432" y="1360652"/>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000" b="1" kern="0">
                    <a:solidFill>
                      <a:schemeClr val="bg1"/>
                    </a:solidFill>
                  </a:rPr>
                  <a:t>Cloud</a:t>
                </a:r>
                <a:br>
                  <a:rPr lang="en-US" sz="1000" b="1" kern="0">
                    <a:solidFill>
                      <a:schemeClr val="bg1"/>
                    </a:solidFill>
                  </a:rPr>
                </a:br>
                <a:r>
                  <a:rPr lang="en-US" sz="1000" b="1" kern="0">
                    <a:solidFill>
                      <a:schemeClr val="bg1"/>
                    </a:solidFill>
                  </a:rPr>
                  <a:t>Storage</a:t>
                </a:r>
              </a:p>
            </p:txBody>
          </p:sp>
        </p:grpSp>
        <p:grpSp>
          <p:nvGrpSpPr>
            <p:cNvPr id="215" name="Group 214">
              <a:extLst>
                <a:ext uri="{FF2B5EF4-FFF2-40B4-BE49-F238E27FC236}">
                  <a16:creationId xmlns:a16="http://schemas.microsoft.com/office/drawing/2014/main" id="{A938CACF-FC8A-F8A6-F777-B87F0BFB1696}"/>
                </a:ext>
              </a:extLst>
            </p:cNvPr>
            <p:cNvGrpSpPr/>
            <p:nvPr/>
          </p:nvGrpSpPr>
          <p:grpSpPr>
            <a:xfrm>
              <a:off x="1431554" y="2106687"/>
              <a:ext cx="1517353" cy="1262811"/>
              <a:chOff x="3516910" y="1178085"/>
              <a:chExt cx="1517353" cy="1262811"/>
            </a:xfrm>
          </p:grpSpPr>
          <p:sp>
            <p:nvSpPr>
              <p:cNvPr id="217" name="Oval 216">
                <a:extLst>
                  <a:ext uri="{FF2B5EF4-FFF2-40B4-BE49-F238E27FC236}">
                    <a16:creationId xmlns:a16="http://schemas.microsoft.com/office/drawing/2014/main" id="{BBA3F871-4E16-2C9F-D1EC-B098A48E37EB}"/>
                  </a:ext>
                </a:extLst>
              </p:cNvPr>
              <p:cNvSpPr/>
              <p:nvPr/>
            </p:nvSpPr>
            <p:spPr>
              <a:xfrm>
                <a:off x="3659020" y="1178085"/>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218" name="TextBox 217">
                <a:extLst>
                  <a:ext uri="{FF2B5EF4-FFF2-40B4-BE49-F238E27FC236}">
                    <a16:creationId xmlns:a16="http://schemas.microsoft.com/office/drawing/2014/main" id="{E7BFE65F-9ED6-F80D-BB67-7F427E5FEC6B}"/>
                  </a:ext>
                </a:extLst>
              </p:cNvPr>
              <p:cNvSpPr txBox="1"/>
              <p:nvPr/>
            </p:nvSpPr>
            <p:spPr bwMode="auto">
              <a:xfrm>
                <a:off x="3516910" y="1462324"/>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000" b="1" kern="0">
                    <a:solidFill>
                      <a:schemeClr val="bg1"/>
                    </a:solidFill>
                  </a:rPr>
                  <a:t>Cloud</a:t>
                </a:r>
                <a:br>
                  <a:rPr lang="en-US" sz="1000" b="1" kern="0">
                    <a:solidFill>
                      <a:schemeClr val="bg1"/>
                    </a:solidFill>
                  </a:rPr>
                </a:br>
                <a:r>
                  <a:rPr lang="en-US" sz="1000" b="1" kern="0">
                    <a:solidFill>
                      <a:schemeClr val="bg1"/>
                    </a:solidFill>
                  </a:rPr>
                  <a:t>Sharing</a:t>
                </a:r>
              </a:p>
            </p:txBody>
          </p:sp>
        </p:grpSp>
        <p:sp>
          <p:nvSpPr>
            <p:cNvPr id="216" name="TextBox 215">
              <a:extLst>
                <a:ext uri="{FF2B5EF4-FFF2-40B4-BE49-F238E27FC236}">
                  <a16:creationId xmlns:a16="http://schemas.microsoft.com/office/drawing/2014/main" id="{84D3F699-6186-6A61-A66B-3CE967EE6CF6}"/>
                </a:ext>
              </a:extLst>
            </p:cNvPr>
            <p:cNvSpPr txBox="1"/>
            <p:nvPr/>
          </p:nvSpPr>
          <p:spPr bwMode="auto">
            <a:xfrm>
              <a:off x="2897580" y="2663638"/>
              <a:ext cx="3123210" cy="60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2000" b="1" kern="0">
                  <a:solidFill>
                    <a:schemeClr val="tx2">
                      <a:lumMod val="75000"/>
                    </a:schemeClr>
                  </a:solidFill>
                </a:rPr>
                <a:t>Cloud Suite</a:t>
              </a:r>
            </a:p>
          </p:txBody>
        </p:sp>
      </p:gr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1202" y="1640275"/>
            <a:ext cx="2878452" cy="1957962"/>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7327" y="1476025"/>
            <a:ext cx="3239751" cy="2159834"/>
          </a:xfrm>
          <a:prstGeom prst="rect">
            <a:avLst/>
          </a:prstGeom>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0171" y="1280546"/>
            <a:ext cx="2934288" cy="2582405"/>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97218" y="1375765"/>
            <a:ext cx="2335189" cy="2500582"/>
          </a:xfrm>
          <a:prstGeom prst="rect">
            <a:avLst/>
          </a:prstGeom>
        </p:spPr>
      </p:pic>
      <p:grpSp>
        <p:nvGrpSpPr>
          <p:cNvPr id="60" name="Group 59">
            <a:extLst>
              <a:ext uri="{FF2B5EF4-FFF2-40B4-BE49-F238E27FC236}">
                <a16:creationId xmlns:a16="http://schemas.microsoft.com/office/drawing/2014/main" id="{2E72C404-5648-2CDE-AF52-5862D152F2F6}"/>
              </a:ext>
            </a:extLst>
          </p:cNvPr>
          <p:cNvGrpSpPr/>
          <p:nvPr/>
        </p:nvGrpSpPr>
        <p:grpSpPr>
          <a:xfrm>
            <a:off x="2565702" y="1696130"/>
            <a:ext cx="1519625" cy="1073542"/>
            <a:chOff x="2565681" y="1696128"/>
            <a:chExt cx="1519625" cy="1073542"/>
          </a:xfrm>
        </p:grpSpPr>
        <p:sp>
          <p:nvSpPr>
            <p:cNvPr id="61" name="Freeform 60">
              <a:extLst>
                <a:ext uri="{FF2B5EF4-FFF2-40B4-BE49-F238E27FC236}">
                  <a16:creationId xmlns:a16="http://schemas.microsoft.com/office/drawing/2014/main" id="{8E270F19-5B4B-EE1A-BEFD-49CD98EAB9ED}"/>
                </a:ext>
              </a:extLst>
            </p:cNvPr>
            <p:cNvSpPr/>
            <p:nvPr/>
          </p:nvSpPr>
          <p:spPr>
            <a:xfrm>
              <a:off x="2565681" y="1696128"/>
              <a:ext cx="1519625" cy="1073542"/>
            </a:xfrm>
            <a:custGeom>
              <a:avLst/>
              <a:gdLst>
                <a:gd name="connsiteX0" fmla="*/ 569552 w 805295"/>
                <a:gd name="connsiteY0" fmla="*/ 0 h 568902"/>
                <a:gd name="connsiteX1" fmla="*/ 805296 w 805295"/>
                <a:gd name="connsiteY1" fmla="*/ 568902 h 568902"/>
                <a:gd name="connsiteX2" fmla="*/ 0 w 805295"/>
                <a:gd name="connsiteY2" fmla="*/ 568902 h 568902"/>
                <a:gd name="connsiteX3" fmla="*/ 569552 w 805295"/>
                <a:gd name="connsiteY3" fmla="*/ 0 h 568902"/>
              </a:gdLst>
              <a:ahLst/>
              <a:cxnLst>
                <a:cxn ang="0">
                  <a:pos x="connsiteX0" y="connsiteY0"/>
                </a:cxn>
                <a:cxn ang="0">
                  <a:pos x="connsiteX1" y="connsiteY1"/>
                </a:cxn>
                <a:cxn ang="0">
                  <a:pos x="connsiteX2" y="connsiteY2"/>
                </a:cxn>
                <a:cxn ang="0">
                  <a:pos x="connsiteX3" y="connsiteY3"/>
                </a:cxn>
              </a:cxnLst>
              <a:rect l="l" t="t" r="r" b="b"/>
              <a:pathLst>
                <a:path w="805295" h="568902">
                  <a:moveTo>
                    <a:pt x="569552" y="0"/>
                  </a:moveTo>
                  <a:cubicBezTo>
                    <a:pt x="720220" y="150668"/>
                    <a:pt x="805296" y="355889"/>
                    <a:pt x="805296" y="568902"/>
                  </a:cubicBezTo>
                  <a:lnTo>
                    <a:pt x="0" y="568902"/>
                  </a:lnTo>
                  <a:lnTo>
                    <a:pt x="569552" y="0"/>
                  </a:lnTo>
                  <a:close/>
                </a:path>
              </a:pathLst>
            </a:custGeom>
            <a:solidFill>
              <a:srgbClr val="0067AB"/>
            </a:solidFill>
            <a:ln w="6490" cap="flat">
              <a:noFill/>
              <a:prstDash val="solid"/>
              <a:miter/>
            </a:ln>
          </p:spPr>
          <p:txBody>
            <a:bodyPr rtlCol="0" anchor="ctr"/>
            <a:lstStyle/>
            <a:p>
              <a:endParaRPr lang="en-US"/>
            </a:p>
          </p:txBody>
        </p:sp>
        <p:sp>
          <p:nvSpPr>
            <p:cNvPr id="62" name="TextBox 61">
              <a:extLst>
                <a:ext uri="{FF2B5EF4-FFF2-40B4-BE49-F238E27FC236}">
                  <a16:creationId xmlns:a16="http://schemas.microsoft.com/office/drawing/2014/main" id="{0C684520-0772-4742-8B8D-AEAE97DB6781}"/>
                </a:ext>
              </a:extLst>
            </p:cNvPr>
            <p:cNvSpPr txBox="1"/>
            <p:nvPr/>
          </p:nvSpPr>
          <p:spPr>
            <a:xfrm>
              <a:off x="3010452" y="2126813"/>
              <a:ext cx="972333" cy="492443"/>
            </a:xfrm>
            <a:prstGeom prst="rect">
              <a:avLst/>
            </a:prstGeom>
            <a:noFill/>
          </p:spPr>
          <p:txBody>
            <a:bodyPr wrap="square" lIns="0" tIns="0" rIns="0" bIns="0" rtlCol="0">
              <a:spAutoFit/>
            </a:bodyPr>
            <a:lstStyle/>
            <a:p>
              <a:pPr algn="ctr"/>
              <a:r>
                <a:rPr lang="en-US" sz="800">
                  <a:solidFill>
                    <a:schemeClr val="bg1"/>
                  </a:solidFill>
                </a:rPr>
                <a:t>FIXED</a:t>
              </a:r>
            </a:p>
            <a:p>
              <a:pPr algn="ctr"/>
              <a:r>
                <a:rPr lang="en-US" sz="800">
                  <a:solidFill>
                    <a:schemeClr val="bg1"/>
                  </a:solidFill>
                </a:rPr>
                <a:t> IP, TRIBRID </a:t>
              </a:r>
            </a:p>
            <a:p>
              <a:pPr algn="ctr"/>
              <a:r>
                <a:rPr lang="en-US" sz="800">
                  <a:solidFill>
                    <a:schemeClr val="bg1"/>
                  </a:solidFill>
                </a:rPr>
                <a:t>AND HYBRID RECORDERS</a:t>
              </a:r>
            </a:p>
          </p:txBody>
        </p:sp>
      </p:grpSp>
      <p:grpSp>
        <p:nvGrpSpPr>
          <p:cNvPr id="57" name="Group 56">
            <a:extLst>
              <a:ext uri="{FF2B5EF4-FFF2-40B4-BE49-F238E27FC236}">
                <a16:creationId xmlns:a16="http://schemas.microsoft.com/office/drawing/2014/main" id="{9F33D938-5D3F-31D2-3639-EEC0BB53FEEE}"/>
              </a:ext>
            </a:extLst>
          </p:cNvPr>
          <p:cNvGrpSpPr/>
          <p:nvPr/>
        </p:nvGrpSpPr>
        <p:grpSpPr>
          <a:xfrm>
            <a:off x="2568486" y="1251679"/>
            <a:ext cx="1073542" cy="1518398"/>
            <a:chOff x="2565681" y="1251269"/>
            <a:chExt cx="1073542" cy="1518398"/>
          </a:xfrm>
        </p:grpSpPr>
        <p:sp>
          <p:nvSpPr>
            <p:cNvPr id="58" name="Freeform 57">
              <a:extLst>
                <a:ext uri="{FF2B5EF4-FFF2-40B4-BE49-F238E27FC236}">
                  <a16:creationId xmlns:a16="http://schemas.microsoft.com/office/drawing/2014/main" id="{75CDE233-3625-B11F-0013-E18A51DFA2EA}"/>
                </a:ext>
              </a:extLst>
            </p:cNvPr>
            <p:cNvSpPr/>
            <p:nvPr/>
          </p:nvSpPr>
          <p:spPr>
            <a:xfrm>
              <a:off x="2565681" y="1251269"/>
              <a:ext cx="1073542" cy="1518398"/>
            </a:xfrm>
            <a:custGeom>
              <a:avLst/>
              <a:gdLst>
                <a:gd name="connsiteX0" fmla="*/ 0 w 568902"/>
                <a:gd name="connsiteY0" fmla="*/ 0 h 804645"/>
                <a:gd name="connsiteX1" fmla="*/ 568902 w 568902"/>
                <a:gd name="connsiteY1" fmla="*/ 235744 h 804645"/>
                <a:gd name="connsiteX2" fmla="*/ 0 w 568902"/>
                <a:gd name="connsiteY2" fmla="*/ 804646 h 804645"/>
                <a:gd name="connsiteX3" fmla="*/ 0 w 568902"/>
                <a:gd name="connsiteY3" fmla="*/ 0 h 804645"/>
              </a:gdLst>
              <a:ahLst/>
              <a:cxnLst>
                <a:cxn ang="0">
                  <a:pos x="connsiteX0" y="connsiteY0"/>
                </a:cxn>
                <a:cxn ang="0">
                  <a:pos x="connsiteX1" y="connsiteY1"/>
                </a:cxn>
                <a:cxn ang="0">
                  <a:pos x="connsiteX2" y="connsiteY2"/>
                </a:cxn>
                <a:cxn ang="0">
                  <a:pos x="connsiteX3" y="connsiteY3"/>
                </a:cxn>
              </a:cxnLst>
              <a:rect l="l" t="t" r="r" b="b"/>
              <a:pathLst>
                <a:path w="568902" h="804645">
                  <a:moveTo>
                    <a:pt x="0" y="0"/>
                  </a:moveTo>
                  <a:cubicBezTo>
                    <a:pt x="213663" y="0"/>
                    <a:pt x="418234" y="85076"/>
                    <a:pt x="568902" y="235744"/>
                  </a:cubicBezTo>
                  <a:lnTo>
                    <a:pt x="0" y="804646"/>
                  </a:lnTo>
                  <a:lnTo>
                    <a:pt x="0" y="0"/>
                  </a:lnTo>
                  <a:close/>
                </a:path>
              </a:pathLst>
            </a:custGeom>
            <a:solidFill>
              <a:srgbClr val="183762"/>
            </a:solidFill>
            <a:ln w="6490" cap="flat">
              <a:noFill/>
              <a:prstDash val="solid"/>
              <a:miter/>
            </a:ln>
          </p:spPr>
          <p:txBody>
            <a:bodyPr rtlCol="0" anchor="ctr"/>
            <a:lstStyle/>
            <a:p>
              <a:endParaRPr lang="en-US"/>
            </a:p>
          </p:txBody>
        </p:sp>
        <p:sp>
          <p:nvSpPr>
            <p:cNvPr id="59" name="TextBox 58">
              <a:extLst>
                <a:ext uri="{FF2B5EF4-FFF2-40B4-BE49-F238E27FC236}">
                  <a16:creationId xmlns:a16="http://schemas.microsoft.com/office/drawing/2014/main" id="{2221860F-00E3-DCF9-7812-CAECCC23D872}"/>
                </a:ext>
              </a:extLst>
            </p:cNvPr>
            <p:cNvSpPr txBox="1"/>
            <p:nvPr/>
          </p:nvSpPr>
          <p:spPr>
            <a:xfrm>
              <a:off x="2621794" y="1593071"/>
              <a:ext cx="761180" cy="369332"/>
            </a:xfrm>
            <a:prstGeom prst="rect">
              <a:avLst/>
            </a:prstGeom>
            <a:noFill/>
          </p:spPr>
          <p:txBody>
            <a:bodyPr wrap="square" lIns="0" tIns="0" rIns="0" bIns="0" rtlCol="0">
              <a:spAutoFit/>
            </a:bodyPr>
            <a:lstStyle/>
            <a:p>
              <a:pPr algn="ctr"/>
              <a:r>
                <a:rPr lang="en-US" sz="800">
                  <a:solidFill>
                    <a:schemeClr val="bg1"/>
                  </a:solidFill>
                </a:rPr>
                <a:t>MOBILE</a:t>
              </a:r>
            </a:p>
            <a:p>
              <a:pPr algn="ctr"/>
              <a:r>
                <a:rPr lang="en-US" sz="800">
                  <a:solidFill>
                    <a:schemeClr val="bg1"/>
                  </a:solidFill>
                </a:rPr>
                <a:t>IP AND HYBRID RECORDERS</a:t>
              </a:r>
            </a:p>
          </p:txBody>
        </p:sp>
      </p:grpSp>
      <p:sp>
        <p:nvSpPr>
          <p:cNvPr id="3" name="Title 2"/>
          <p:cNvSpPr>
            <a:spLocks noGrp="1"/>
          </p:cNvSpPr>
          <p:nvPr>
            <p:ph type="title"/>
          </p:nvPr>
        </p:nvSpPr>
        <p:spPr/>
        <p:txBody>
          <a:bodyPr/>
          <a:lstStyle/>
          <a:p>
            <a:r>
              <a:rPr lang="en-US"/>
              <a:t>Complete Video Solutions</a:t>
            </a:r>
          </a:p>
        </p:txBody>
      </p:sp>
      <p:grpSp>
        <p:nvGrpSpPr>
          <p:cNvPr id="88" name="Group 87"/>
          <p:cNvGrpSpPr/>
          <p:nvPr/>
        </p:nvGrpSpPr>
        <p:grpSpPr>
          <a:xfrm>
            <a:off x="5286673" y="1834334"/>
            <a:ext cx="2926318" cy="1079978"/>
            <a:chOff x="2486890" y="1804551"/>
            <a:chExt cx="4068697" cy="1381994"/>
          </a:xfrm>
        </p:grpSpPr>
        <p:pic>
          <p:nvPicPr>
            <p:cNvPr id="89" name="Picture 8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92235" y="2504209"/>
              <a:ext cx="1297188" cy="682336"/>
            </a:xfrm>
            <a:prstGeom prst="rect">
              <a:avLst/>
            </a:prstGeom>
          </p:spPr>
        </p:pic>
        <p:pic>
          <p:nvPicPr>
            <p:cNvPr id="90" name="Picture 8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73742" y="2137061"/>
              <a:ext cx="1181845" cy="973284"/>
            </a:xfrm>
            <a:prstGeom prst="rect">
              <a:avLst/>
            </a:prstGeom>
          </p:spPr>
        </p:pic>
        <p:pic>
          <p:nvPicPr>
            <p:cNvPr id="91" name="Picture 9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340829" y="1804551"/>
              <a:ext cx="1325612" cy="665020"/>
            </a:xfrm>
            <a:prstGeom prst="rect">
              <a:avLst/>
            </a:prstGeom>
          </p:spPr>
        </p:pic>
        <p:pic>
          <p:nvPicPr>
            <p:cNvPr id="92" name="Picture 9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486890" y="2015835"/>
              <a:ext cx="1205345" cy="803565"/>
            </a:xfrm>
            <a:prstGeom prst="rect">
              <a:avLst/>
            </a:prstGeom>
          </p:spPr>
        </p:pic>
      </p:grpSp>
      <p:grpSp>
        <p:nvGrpSpPr>
          <p:cNvPr id="14" name="Group 13"/>
          <p:cNvGrpSpPr/>
          <p:nvPr/>
        </p:nvGrpSpPr>
        <p:grpSpPr>
          <a:xfrm>
            <a:off x="4750865" y="2077647"/>
            <a:ext cx="3528085" cy="1196139"/>
            <a:chOff x="4895483" y="1787135"/>
            <a:chExt cx="4090718" cy="1238784"/>
          </a:xfrm>
        </p:grpSpPr>
        <p:pic>
          <p:nvPicPr>
            <p:cNvPr id="10" name="Picture 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95483" y="1787135"/>
              <a:ext cx="2017017" cy="1238784"/>
            </a:xfrm>
            <a:prstGeom prst="rect">
              <a:avLst/>
            </a:prstGeom>
          </p:spPr>
        </p:pic>
        <p:pic>
          <p:nvPicPr>
            <p:cNvPr id="12" name="Picture 1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28525" y="2162523"/>
              <a:ext cx="2157676" cy="818718"/>
            </a:xfrm>
            <a:prstGeom prst="rect">
              <a:avLst/>
            </a:prstGeom>
          </p:spPr>
        </p:pic>
      </p:grpSp>
      <p:pic>
        <p:nvPicPr>
          <p:cNvPr id="13" name="Picture 1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64416" y="1436375"/>
            <a:ext cx="2448869" cy="2448869"/>
          </a:xfrm>
          <a:prstGeom prst="rect">
            <a:avLst/>
          </a:prstGeom>
        </p:spPr>
      </p:pic>
      <p:sp>
        <p:nvSpPr>
          <p:cNvPr id="6" name="Rectangle 5"/>
          <p:cNvSpPr/>
          <p:nvPr/>
        </p:nvSpPr>
        <p:spPr>
          <a:xfrm>
            <a:off x="4749778" y="1157066"/>
            <a:ext cx="3661152" cy="3068975"/>
          </a:xfrm>
          <a:prstGeom prst="rect">
            <a:avLst/>
          </a:prstGeom>
          <a:solidFill>
            <a:schemeClr val="bg1"/>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2" name="Freeform 21">
            <a:extLst>
              <a:ext uri="{FF2B5EF4-FFF2-40B4-BE49-F238E27FC236}">
                <a16:creationId xmlns:a16="http://schemas.microsoft.com/office/drawing/2014/main" id="{5CEA6592-6F98-DDFA-80BB-9E5328D17916}"/>
              </a:ext>
            </a:extLst>
          </p:cNvPr>
          <p:cNvSpPr/>
          <p:nvPr/>
        </p:nvSpPr>
        <p:spPr>
          <a:xfrm>
            <a:off x="2565681" y="1251269"/>
            <a:ext cx="1073542" cy="1518398"/>
          </a:xfrm>
          <a:custGeom>
            <a:avLst/>
            <a:gdLst>
              <a:gd name="connsiteX0" fmla="*/ 0 w 568902"/>
              <a:gd name="connsiteY0" fmla="*/ 0 h 804645"/>
              <a:gd name="connsiteX1" fmla="*/ 568902 w 568902"/>
              <a:gd name="connsiteY1" fmla="*/ 235744 h 804645"/>
              <a:gd name="connsiteX2" fmla="*/ 0 w 568902"/>
              <a:gd name="connsiteY2" fmla="*/ 804646 h 804645"/>
              <a:gd name="connsiteX3" fmla="*/ 0 w 568902"/>
              <a:gd name="connsiteY3" fmla="*/ 0 h 804645"/>
            </a:gdLst>
            <a:ahLst/>
            <a:cxnLst>
              <a:cxn ang="0">
                <a:pos x="connsiteX0" y="connsiteY0"/>
              </a:cxn>
              <a:cxn ang="0">
                <a:pos x="connsiteX1" y="connsiteY1"/>
              </a:cxn>
              <a:cxn ang="0">
                <a:pos x="connsiteX2" y="connsiteY2"/>
              </a:cxn>
              <a:cxn ang="0">
                <a:pos x="connsiteX3" y="connsiteY3"/>
              </a:cxn>
            </a:cxnLst>
            <a:rect l="l" t="t" r="r" b="b"/>
            <a:pathLst>
              <a:path w="568902" h="804645">
                <a:moveTo>
                  <a:pt x="0" y="0"/>
                </a:moveTo>
                <a:cubicBezTo>
                  <a:pt x="213663" y="0"/>
                  <a:pt x="418234" y="85076"/>
                  <a:pt x="568902" y="235744"/>
                </a:cubicBezTo>
                <a:lnTo>
                  <a:pt x="0" y="804646"/>
                </a:lnTo>
                <a:lnTo>
                  <a:pt x="0" y="0"/>
                </a:lnTo>
                <a:close/>
              </a:path>
            </a:pathLst>
          </a:custGeom>
          <a:noFill/>
          <a:ln w="9735" cap="flat">
            <a:solidFill>
              <a:srgbClr val="FFFFFF"/>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749541B0-88A7-708B-BDAF-59AECBA0D680}"/>
              </a:ext>
            </a:extLst>
          </p:cNvPr>
          <p:cNvSpPr/>
          <p:nvPr/>
        </p:nvSpPr>
        <p:spPr>
          <a:xfrm>
            <a:off x="2565681" y="1696128"/>
            <a:ext cx="1519625" cy="1073542"/>
          </a:xfrm>
          <a:custGeom>
            <a:avLst/>
            <a:gdLst>
              <a:gd name="connsiteX0" fmla="*/ 569552 w 805295"/>
              <a:gd name="connsiteY0" fmla="*/ 0 h 568902"/>
              <a:gd name="connsiteX1" fmla="*/ 805296 w 805295"/>
              <a:gd name="connsiteY1" fmla="*/ 568902 h 568902"/>
              <a:gd name="connsiteX2" fmla="*/ 0 w 805295"/>
              <a:gd name="connsiteY2" fmla="*/ 568902 h 568902"/>
              <a:gd name="connsiteX3" fmla="*/ 569552 w 805295"/>
              <a:gd name="connsiteY3" fmla="*/ 0 h 568902"/>
            </a:gdLst>
            <a:ahLst/>
            <a:cxnLst>
              <a:cxn ang="0">
                <a:pos x="connsiteX0" y="connsiteY0"/>
              </a:cxn>
              <a:cxn ang="0">
                <a:pos x="connsiteX1" y="connsiteY1"/>
              </a:cxn>
              <a:cxn ang="0">
                <a:pos x="connsiteX2" y="connsiteY2"/>
              </a:cxn>
              <a:cxn ang="0">
                <a:pos x="connsiteX3" y="connsiteY3"/>
              </a:cxn>
            </a:cxnLst>
            <a:rect l="l" t="t" r="r" b="b"/>
            <a:pathLst>
              <a:path w="805295" h="568902">
                <a:moveTo>
                  <a:pt x="569552" y="0"/>
                </a:moveTo>
                <a:cubicBezTo>
                  <a:pt x="720220" y="150668"/>
                  <a:pt x="805296" y="355889"/>
                  <a:pt x="805296" y="568902"/>
                </a:cubicBezTo>
                <a:lnTo>
                  <a:pt x="0" y="568902"/>
                </a:lnTo>
                <a:lnTo>
                  <a:pt x="569552" y="0"/>
                </a:lnTo>
                <a:close/>
              </a:path>
            </a:pathLst>
          </a:custGeom>
          <a:noFill/>
          <a:ln w="9735" cap="flat">
            <a:solidFill>
              <a:srgbClr val="FFFFFF"/>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079CAE3F-9074-A786-4815-714070984A17}"/>
              </a:ext>
            </a:extLst>
          </p:cNvPr>
          <p:cNvSpPr/>
          <p:nvPr/>
        </p:nvSpPr>
        <p:spPr>
          <a:xfrm>
            <a:off x="2566908" y="2769669"/>
            <a:ext cx="1518400" cy="1073542"/>
          </a:xfrm>
          <a:custGeom>
            <a:avLst/>
            <a:gdLst>
              <a:gd name="connsiteX0" fmla="*/ 804646 w 804646"/>
              <a:gd name="connsiteY0" fmla="*/ 0 h 568902"/>
              <a:gd name="connsiteX1" fmla="*/ 568902 w 804646"/>
              <a:gd name="connsiteY1" fmla="*/ 568902 h 568902"/>
              <a:gd name="connsiteX2" fmla="*/ 0 w 804646"/>
              <a:gd name="connsiteY2" fmla="*/ 0 h 568902"/>
              <a:gd name="connsiteX3" fmla="*/ 804646 w 804646"/>
              <a:gd name="connsiteY3" fmla="*/ 0 h 568902"/>
            </a:gdLst>
            <a:ahLst/>
            <a:cxnLst>
              <a:cxn ang="0">
                <a:pos x="connsiteX0" y="connsiteY0"/>
              </a:cxn>
              <a:cxn ang="0">
                <a:pos x="connsiteX1" y="connsiteY1"/>
              </a:cxn>
              <a:cxn ang="0">
                <a:pos x="connsiteX2" y="connsiteY2"/>
              </a:cxn>
              <a:cxn ang="0">
                <a:pos x="connsiteX3" y="connsiteY3"/>
              </a:cxn>
            </a:cxnLst>
            <a:rect l="l" t="t" r="r" b="b"/>
            <a:pathLst>
              <a:path w="804646" h="568902">
                <a:moveTo>
                  <a:pt x="804646" y="0"/>
                </a:moveTo>
                <a:cubicBezTo>
                  <a:pt x="804646" y="213663"/>
                  <a:pt x="719571" y="418234"/>
                  <a:pt x="568902" y="568902"/>
                </a:cubicBezTo>
                <a:lnTo>
                  <a:pt x="0" y="0"/>
                </a:lnTo>
                <a:lnTo>
                  <a:pt x="804646" y="0"/>
                </a:lnTo>
                <a:close/>
              </a:path>
            </a:pathLst>
          </a:custGeom>
          <a:noFill/>
          <a:ln w="9735" cap="flat">
            <a:solidFill>
              <a:srgbClr val="FFFFFF"/>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123E96D5-3A33-ED48-C877-F81D2647C37E}"/>
              </a:ext>
            </a:extLst>
          </p:cNvPr>
          <p:cNvSpPr/>
          <p:nvPr/>
        </p:nvSpPr>
        <p:spPr>
          <a:xfrm>
            <a:off x="2566908" y="2769669"/>
            <a:ext cx="1073542" cy="1519625"/>
          </a:xfrm>
          <a:custGeom>
            <a:avLst/>
            <a:gdLst>
              <a:gd name="connsiteX0" fmla="*/ 568902 w 568902"/>
              <a:gd name="connsiteY0" fmla="*/ 569552 h 805295"/>
              <a:gd name="connsiteX1" fmla="*/ 0 w 568902"/>
              <a:gd name="connsiteY1" fmla="*/ 805296 h 805295"/>
              <a:gd name="connsiteX2" fmla="*/ 0 w 568902"/>
              <a:gd name="connsiteY2" fmla="*/ 0 h 805295"/>
              <a:gd name="connsiteX3" fmla="*/ 568902 w 568902"/>
              <a:gd name="connsiteY3" fmla="*/ 569552 h 805295"/>
            </a:gdLst>
            <a:ahLst/>
            <a:cxnLst>
              <a:cxn ang="0">
                <a:pos x="connsiteX0" y="connsiteY0"/>
              </a:cxn>
              <a:cxn ang="0">
                <a:pos x="connsiteX1" y="connsiteY1"/>
              </a:cxn>
              <a:cxn ang="0">
                <a:pos x="connsiteX2" y="connsiteY2"/>
              </a:cxn>
              <a:cxn ang="0">
                <a:pos x="connsiteX3" y="connsiteY3"/>
              </a:cxn>
            </a:cxnLst>
            <a:rect l="l" t="t" r="r" b="b"/>
            <a:pathLst>
              <a:path w="568902" h="805295">
                <a:moveTo>
                  <a:pt x="568902" y="569552"/>
                </a:moveTo>
                <a:cubicBezTo>
                  <a:pt x="418234" y="720220"/>
                  <a:pt x="213014" y="805296"/>
                  <a:pt x="0" y="805296"/>
                </a:cubicBezTo>
                <a:lnTo>
                  <a:pt x="0" y="0"/>
                </a:lnTo>
                <a:lnTo>
                  <a:pt x="568902" y="569552"/>
                </a:lnTo>
                <a:close/>
              </a:path>
            </a:pathLst>
          </a:custGeom>
          <a:noFill/>
          <a:ln w="9735" cap="flat">
            <a:solidFill>
              <a:srgbClr val="FFFFFF"/>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4F183D3-601F-12FB-EF04-82EB9D089767}"/>
              </a:ext>
            </a:extLst>
          </p:cNvPr>
          <p:cNvSpPr/>
          <p:nvPr/>
        </p:nvSpPr>
        <p:spPr>
          <a:xfrm>
            <a:off x="1492140" y="2770896"/>
            <a:ext cx="1073542" cy="1518400"/>
          </a:xfrm>
          <a:custGeom>
            <a:avLst/>
            <a:gdLst>
              <a:gd name="connsiteX0" fmla="*/ 568902 w 568902"/>
              <a:gd name="connsiteY0" fmla="*/ 804646 h 804646"/>
              <a:gd name="connsiteX1" fmla="*/ 0 w 568902"/>
              <a:gd name="connsiteY1" fmla="*/ 568902 h 804646"/>
              <a:gd name="connsiteX2" fmla="*/ 568902 w 568902"/>
              <a:gd name="connsiteY2" fmla="*/ 0 h 804646"/>
              <a:gd name="connsiteX3" fmla="*/ 568902 w 568902"/>
              <a:gd name="connsiteY3" fmla="*/ 804646 h 804646"/>
            </a:gdLst>
            <a:ahLst/>
            <a:cxnLst>
              <a:cxn ang="0">
                <a:pos x="connsiteX0" y="connsiteY0"/>
              </a:cxn>
              <a:cxn ang="0">
                <a:pos x="connsiteX1" y="connsiteY1"/>
              </a:cxn>
              <a:cxn ang="0">
                <a:pos x="connsiteX2" y="connsiteY2"/>
              </a:cxn>
              <a:cxn ang="0">
                <a:pos x="connsiteX3" y="connsiteY3"/>
              </a:cxn>
            </a:cxnLst>
            <a:rect l="l" t="t" r="r" b="b"/>
            <a:pathLst>
              <a:path w="568902" h="804646">
                <a:moveTo>
                  <a:pt x="568902" y="804646"/>
                </a:moveTo>
                <a:cubicBezTo>
                  <a:pt x="355239" y="804646"/>
                  <a:pt x="150668" y="719570"/>
                  <a:pt x="0" y="568902"/>
                </a:cubicBezTo>
                <a:lnTo>
                  <a:pt x="568902" y="0"/>
                </a:lnTo>
                <a:lnTo>
                  <a:pt x="568902" y="804646"/>
                </a:lnTo>
                <a:close/>
              </a:path>
            </a:pathLst>
          </a:custGeom>
          <a:noFill/>
          <a:ln w="9735" cap="flat">
            <a:solidFill>
              <a:srgbClr val="FFFFFF"/>
            </a:solidFill>
            <a:prstDash val="solid"/>
            <a:round/>
          </a:ln>
        </p:spPr>
        <p:txBody>
          <a:bodyPr rtlCol="0" anchor="ctr"/>
          <a:lstStyle/>
          <a:p>
            <a:endParaRPr lang="en-US"/>
          </a:p>
        </p:txBody>
      </p:sp>
      <p:sp>
        <p:nvSpPr>
          <p:cNvPr id="32" name="Freeform 31">
            <a:extLst>
              <a:ext uri="{FF2B5EF4-FFF2-40B4-BE49-F238E27FC236}">
                <a16:creationId xmlns:a16="http://schemas.microsoft.com/office/drawing/2014/main" id="{5CB14AEE-5E37-AE2D-5CCC-0FF27C01042F}"/>
              </a:ext>
            </a:extLst>
          </p:cNvPr>
          <p:cNvSpPr/>
          <p:nvPr/>
        </p:nvSpPr>
        <p:spPr>
          <a:xfrm>
            <a:off x="1047281" y="2770896"/>
            <a:ext cx="1519625" cy="1073542"/>
          </a:xfrm>
          <a:custGeom>
            <a:avLst/>
            <a:gdLst>
              <a:gd name="connsiteX0" fmla="*/ 235744 w 805295"/>
              <a:gd name="connsiteY0" fmla="*/ 568902 h 568902"/>
              <a:gd name="connsiteX1" fmla="*/ 0 w 805295"/>
              <a:gd name="connsiteY1" fmla="*/ 0 h 568902"/>
              <a:gd name="connsiteX2" fmla="*/ 805296 w 805295"/>
              <a:gd name="connsiteY2" fmla="*/ 0 h 568902"/>
              <a:gd name="connsiteX3" fmla="*/ 235744 w 805295"/>
              <a:gd name="connsiteY3" fmla="*/ 568902 h 568902"/>
            </a:gdLst>
            <a:ahLst/>
            <a:cxnLst>
              <a:cxn ang="0">
                <a:pos x="connsiteX0" y="connsiteY0"/>
              </a:cxn>
              <a:cxn ang="0">
                <a:pos x="connsiteX1" y="connsiteY1"/>
              </a:cxn>
              <a:cxn ang="0">
                <a:pos x="connsiteX2" y="connsiteY2"/>
              </a:cxn>
              <a:cxn ang="0">
                <a:pos x="connsiteX3" y="connsiteY3"/>
              </a:cxn>
            </a:cxnLst>
            <a:rect l="l" t="t" r="r" b="b"/>
            <a:pathLst>
              <a:path w="805295" h="568902">
                <a:moveTo>
                  <a:pt x="235744" y="568902"/>
                </a:moveTo>
                <a:cubicBezTo>
                  <a:pt x="85076" y="418234"/>
                  <a:pt x="0" y="213014"/>
                  <a:pt x="0" y="0"/>
                </a:cubicBezTo>
                <a:lnTo>
                  <a:pt x="805296" y="0"/>
                </a:lnTo>
                <a:lnTo>
                  <a:pt x="235744" y="568902"/>
                </a:lnTo>
                <a:close/>
              </a:path>
            </a:pathLst>
          </a:custGeom>
          <a:noFill/>
          <a:ln w="9735" cap="flat">
            <a:solidFill>
              <a:srgbClr val="FFFFFF"/>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47F4C7F3-23E9-3B8D-DD67-3868023C0931}"/>
              </a:ext>
            </a:extLst>
          </p:cNvPr>
          <p:cNvSpPr/>
          <p:nvPr/>
        </p:nvSpPr>
        <p:spPr>
          <a:xfrm>
            <a:off x="1047281" y="1696128"/>
            <a:ext cx="1518400" cy="1073542"/>
          </a:xfrm>
          <a:custGeom>
            <a:avLst/>
            <a:gdLst>
              <a:gd name="connsiteX0" fmla="*/ 0 w 804646"/>
              <a:gd name="connsiteY0" fmla="*/ 568902 h 568902"/>
              <a:gd name="connsiteX1" fmla="*/ 235744 w 804646"/>
              <a:gd name="connsiteY1" fmla="*/ 0 h 568902"/>
              <a:gd name="connsiteX2" fmla="*/ 804646 w 804646"/>
              <a:gd name="connsiteY2" fmla="*/ 568902 h 568902"/>
              <a:gd name="connsiteX3" fmla="*/ 0 w 804646"/>
              <a:gd name="connsiteY3" fmla="*/ 568902 h 568902"/>
            </a:gdLst>
            <a:ahLst/>
            <a:cxnLst>
              <a:cxn ang="0">
                <a:pos x="connsiteX0" y="connsiteY0"/>
              </a:cxn>
              <a:cxn ang="0">
                <a:pos x="connsiteX1" y="connsiteY1"/>
              </a:cxn>
              <a:cxn ang="0">
                <a:pos x="connsiteX2" y="connsiteY2"/>
              </a:cxn>
              <a:cxn ang="0">
                <a:pos x="connsiteX3" y="connsiteY3"/>
              </a:cxn>
            </a:cxnLst>
            <a:rect l="l" t="t" r="r" b="b"/>
            <a:pathLst>
              <a:path w="804646" h="568902">
                <a:moveTo>
                  <a:pt x="0" y="568902"/>
                </a:moveTo>
                <a:cubicBezTo>
                  <a:pt x="0" y="355239"/>
                  <a:pt x="85076" y="150668"/>
                  <a:pt x="235744" y="0"/>
                </a:cubicBezTo>
                <a:lnTo>
                  <a:pt x="804646" y="568902"/>
                </a:lnTo>
                <a:lnTo>
                  <a:pt x="0" y="568902"/>
                </a:lnTo>
                <a:close/>
              </a:path>
            </a:pathLst>
          </a:custGeom>
          <a:noFill/>
          <a:ln w="9735" cap="flat">
            <a:solidFill>
              <a:srgbClr val="FFFFFF"/>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189C7F52-C7BB-EDA0-E77E-EFF0B58501CC}"/>
              </a:ext>
            </a:extLst>
          </p:cNvPr>
          <p:cNvSpPr/>
          <p:nvPr/>
        </p:nvSpPr>
        <p:spPr>
          <a:xfrm>
            <a:off x="1492140" y="1251269"/>
            <a:ext cx="1073542" cy="1519625"/>
          </a:xfrm>
          <a:custGeom>
            <a:avLst/>
            <a:gdLst>
              <a:gd name="connsiteX0" fmla="*/ 0 w 568902"/>
              <a:gd name="connsiteY0" fmla="*/ 235744 h 805295"/>
              <a:gd name="connsiteX1" fmla="*/ 568902 w 568902"/>
              <a:gd name="connsiteY1" fmla="*/ 0 h 805295"/>
              <a:gd name="connsiteX2" fmla="*/ 568902 w 568902"/>
              <a:gd name="connsiteY2" fmla="*/ 805295 h 805295"/>
              <a:gd name="connsiteX3" fmla="*/ 0 w 568902"/>
              <a:gd name="connsiteY3" fmla="*/ 235744 h 805295"/>
            </a:gdLst>
            <a:ahLst/>
            <a:cxnLst>
              <a:cxn ang="0">
                <a:pos x="connsiteX0" y="connsiteY0"/>
              </a:cxn>
              <a:cxn ang="0">
                <a:pos x="connsiteX1" y="connsiteY1"/>
              </a:cxn>
              <a:cxn ang="0">
                <a:pos x="connsiteX2" y="connsiteY2"/>
              </a:cxn>
              <a:cxn ang="0">
                <a:pos x="connsiteX3" y="connsiteY3"/>
              </a:cxn>
            </a:cxnLst>
            <a:rect l="l" t="t" r="r" b="b"/>
            <a:pathLst>
              <a:path w="568902" h="805295">
                <a:moveTo>
                  <a:pt x="0" y="235744"/>
                </a:moveTo>
                <a:cubicBezTo>
                  <a:pt x="150668" y="85076"/>
                  <a:pt x="355889" y="0"/>
                  <a:pt x="568902" y="0"/>
                </a:cubicBezTo>
                <a:lnTo>
                  <a:pt x="568902" y="805295"/>
                </a:lnTo>
                <a:lnTo>
                  <a:pt x="0" y="235744"/>
                </a:lnTo>
                <a:close/>
              </a:path>
            </a:pathLst>
          </a:custGeom>
          <a:noFill/>
          <a:ln w="9735" cap="flat">
            <a:solidFill>
              <a:srgbClr val="FFFFFF"/>
            </a:solidFill>
            <a:prstDash val="solid"/>
            <a:round/>
          </a:ln>
        </p:spPr>
        <p:txBody>
          <a:bodyPr rtlCol="0" anchor="ctr"/>
          <a:lstStyle/>
          <a:p>
            <a:endParaRPr lang="en-US"/>
          </a:p>
        </p:txBody>
      </p:sp>
      <p:grpSp>
        <p:nvGrpSpPr>
          <p:cNvPr id="49" name="Group 48">
            <a:extLst>
              <a:ext uri="{FF2B5EF4-FFF2-40B4-BE49-F238E27FC236}">
                <a16:creationId xmlns:a16="http://schemas.microsoft.com/office/drawing/2014/main" id="{334E9BFD-BA9B-D08B-CB89-082D6C785ECB}"/>
              </a:ext>
            </a:extLst>
          </p:cNvPr>
          <p:cNvGrpSpPr/>
          <p:nvPr/>
        </p:nvGrpSpPr>
        <p:grpSpPr>
          <a:xfrm>
            <a:off x="2568486" y="1251269"/>
            <a:ext cx="1073542" cy="1518398"/>
            <a:chOff x="2565681" y="1251269"/>
            <a:chExt cx="1073542" cy="1518398"/>
          </a:xfrm>
        </p:grpSpPr>
        <p:sp>
          <p:nvSpPr>
            <p:cNvPr id="21" name="Freeform 20">
              <a:extLst>
                <a:ext uri="{FF2B5EF4-FFF2-40B4-BE49-F238E27FC236}">
                  <a16:creationId xmlns:a16="http://schemas.microsoft.com/office/drawing/2014/main" id="{28E5A16A-4DCE-9BDF-8234-377A7FB4E63B}"/>
                </a:ext>
              </a:extLst>
            </p:cNvPr>
            <p:cNvSpPr/>
            <p:nvPr/>
          </p:nvSpPr>
          <p:spPr>
            <a:xfrm>
              <a:off x="2565681" y="1251269"/>
              <a:ext cx="1073542" cy="1518398"/>
            </a:xfrm>
            <a:custGeom>
              <a:avLst/>
              <a:gdLst>
                <a:gd name="connsiteX0" fmla="*/ 0 w 568902"/>
                <a:gd name="connsiteY0" fmla="*/ 0 h 804645"/>
                <a:gd name="connsiteX1" fmla="*/ 568902 w 568902"/>
                <a:gd name="connsiteY1" fmla="*/ 235744 h 804645"/>
                <a:gd name="connsiteX2" fmla="*/ 0 w 568902"/>
                <a:gd name="connsiteY2" fmla="*/ 804646 h 804645"/>
                <a:gd name="connsiteX3" fmla="*/ 0 w 568902"/>
                <a:gd name="connsiteY3" fmla="*/ 0 h 804645"/>
              </a:gdLst>
              <a:ahLst/>
              <a:cxnLst>
                <a:cxn ang="0">
                  <a:pos x="connsiteX0" y="connsiteY0"/>
                </a:cxn>
                <a:cxn ang="0">
                  <a:pos x="connsiteX1" y="connsiteY1"/>
                </a:cxn>
                <a:cxn ang="0">
                  <a:pos x="connsiteX2" y="connsiteY2"/>
                </a:cxn>
                <a:cxn ang="0">
                  <a:pos x="connsiteX3" y="connsiteY3"/>
                </a:cxn>
              </a:cxnLst>
              <a:rect l="l" t="t" r="r" b="b"/>
              <a:pathLst>
                <a:path w="568902" h="804645">
                  <a:moveTo>
                    <a:pt x="0" y="0"/>
                  </a:moveTo>
                  <a:cubicBezTo>
                    <a:pt x="213663" y="0"/>
                    <a:pt x="418234" y="85076"/>
                    <a:pt x="568902" y="235744"/>
                  </a:cubicBezTo>
                  <a:lnTo>
                    <a:pt x="0" y="804646"/>
                  </a:lnTo>
                  <a:lnTo>
                    <a:pt x="0" y="0"/>
                  </a:lnTo>
                  <a:close/>
                </a:path>
              </a:pathLst>
            </a:custGeom>
            <a:solidFill>
              <a:srgbClr val="183762"/>
            </a:solidFill>
            <a:ln w="6490" cap="flat">
              <a:noFill/>
              <a:prstDash val="solid"/>
              <a:miter/>
            </a:ln>
          </p:spPr>
          <p:txBody>
            <a:bodyPr rtlCol="0" anchor="ctr"/>
            <a:lstStyle/>
            <a:p>
              <a:endParaRPr lang="en-US"/>
            </a:p>
          </p:txBody>
        </p:sp>
        <p:sp>
          <p:nvSpPr>
            <p:cNvPr id="39" name="TextBox 38">
              <a:extLst>
                <a:ext uri="{FF2B5EF4-FFF2-40B4-BE49-F238E27FC236}">
                  <a16:creationId xmlns:a16="http://schemas.microsoft.com/office/drawing/2014/main" id="{534643DC-AE6A-E5A7-795B-1C9998B9ACA6}"/>
                </a:ext>
              </a:extLst>
            </p:cNvPr>
            <p:cNvSpPr txBox="1"/>
            <p:nvPr/>
          </p:nvSpPr>
          <p:spPr>
            <a:xfrm>
              <a:off x="2621794" y="1593071"/>
              <a:ext cx="761180" cy="369332"/>
            </a:xfrm>
            <a:prstGeom prst="rect">
              <a:avLst/>
            </a:prstGeom>
            <a:noFill/>
          </p:spPr>
          <p:txBody>
            <a:bodyPr wrap="square" lIns="0" tIns="0" rIns="0" bIns="0" rtlCol="0">
              <a:spAutoFit/>
            </a:bodyPr>
            <a:lstStyle/>
            <a:p>
              <a:pPr algn="ctr"/>
              <a:r>
                <a:rPr lang="en-US" sz="800">
                  <a:solidFill>
                    <a:schemeClr val="bg1"/>
                  </a:solidFill>
                </a:rPr>
                <a:t>MOBILE</a:t>
              </a:r>
            </a:p>
            <a:p>
              <a:pPr algn="ctr"/>
              <a:r>
                <a:rPr lang="en-US" sz="800">
                  <a:solidFill>
                    <a:schemeClr val="bg1"/>
                  </a:solidFill>
                </a:rPr>
                <a:t>IP AND HYBRID RECORDERS</a:t>
              </a:r>
            </a:p>
          </p:txBody>
        </p:sp>
      </p:grpSp>
      <p:grpSp>
        <p:nvGrpSpPr>
          <p:cNvPr id="50" name="Group 49">
            <a:extLst>
              <a:ext uri="{FF2B5EF4-FFF2-40B4-BE49-F238E27FC236}">
                <a16:creationId xmlns:a16="http://schemas.microsoft.com/office/drawing/2014/main" id="{D134D35B-A0A3-8783-2AE1-495B6FF3E74D}"/>
              </a:ext>
            </a:extLst>
          </p:cNvPr>
          <p:cNvGrpSpPr/>
          <p:nvPr/>
        </p:nvGrpSpPr>
        <p:grpSpPr>
          <a:xfrm>
            <a:off x="2565702" y="1696128"/>
            <a:ext cx="1519625" cy="1073542"/>
            <a:chOff x="2565681" y="1696128"/>
            <a:chExt cx="1519625" cy="1073542"/>
          </a:xfrm>
        </p:grpSpPr>
        <p:sp>
          <p:nvSpPr>
            <p:cNvPr id="23" name="Freeform 22">
              <a:extLst>
                <a:ext uri="{FF2B5EF4-FFF2-40B4-BE49-F238E27FC236}">
                  <a16:creationId xmlns:a16="http://schemas.microsoft.com/office/drawing/2014/main" id="{67E1EFAE-90DA-58B5-9585-4B9CE53BD995}"/>
                </a:ext>
              </a:extLst>
            </p:cNvPr>
            <p:cNvSpPr/>
            <p:nvPr/>
          </p:nvSpPr>
          <p:spPr>
            <a:xfrm>
              <a:off x="2565681" y="1696128"/>
              <a:ext cx="1519625" cy="1073542"/>
            </a:xfrm>
            <a:custGeom>
              <a:avLst/>
              <a:gdLst>
                <a:gd name="connsiteX0" fmla="*/ 569552 w 805295"/>
                <a:gd name="connsiteY0" fmla="*/ 0 h 568902"/>
                <a:gd name="connsiteX1" fmla="*/ 805296 w 805295"/>
                <a:gd name="connsiteY1" fmla="*/ 568902 h 568902"/>
                <a:gd name="connsiteX2" fmla="*/ 0 w 805295"/>
                <a:gd name="connsiteY2" fmla="*/ 568902 h 568902"/>
                <a:gd name="connsiteX3" fmla="*/ 569552 w 805295"/>
                <a:gd name="connsiteY3" fmla="*/ 0 h 568902"/>
              </a:gdLst>
              <a:ahLst/>
              <a:cxnLst>
                <a:cxn ang="0">
                  <a:pos x="connsiteX0" y="connsiteY0"/>
                </a:cxn>
                <a:cxn ang="0">
                  <a:pos x="connsiteX1" y="connsiteY1"/>
                </a:cxn>
                <a:cxn ang="0">
                  <a:pos x="connsiteX2" y="connsiteY2"/>
                </a:cxn>
                <a:cxn ang="0">
                  <a:pos x="connsiteX3" y="connsiteY3"/>
                </a:cxn>
              </a:cxnLst>
              <a:rect l="l" t="t" r="r" b="b"/>
              <a:pathLst>
                <a:path w="805295" h="568902">
                  <a:moveTo>
                    <a:pt x="569552" y="0"/>
                  </a:moveTo>
                  <a:cubicBezTo>
                    <a:pt x="720220" y="150668"/>
                    <a:pt x="805296" y="355889"/>
                    <a:pt x="805296" y="568902"/>
                  </a:cubicBezTo>
                  <a:lnTo>
                    <a:pt x="0" y="568902"/>
                  </a:lnTo>
                  <a:lnTo>
                    <a:pt x="569552" y="0"/>
                  </a:lnTo>
                  <a:close/>
                </a:path>
              </a:pathLst>
            </a:custGeom>
            <a:solidFill>
              <a:srgbClr val="0067AB"/>
            </a:solidFill>
            <a:ln w="6490" cap="flat">
              <a:noFill/>
              <a:prstDash val="solid"/>
              <a:miter/>
            </a:ln>
          </p:spPr>
          <p:txBody>
            <a:bodyPr rtlCol="0" anchor="ctr"/>
            <a:lstStyle/>
            <a:p>
              <a:endParaRPr lang="en-US"/>
            </a:p>
          </p:txBody>
        </p:sp>
        <p:sp>
          <p:nvSpPr>
            <p:cNvPr id="40" name="TextBox 39">
              <a:extLst>
                <a:ext uri="{FF2B5EF4-FFF2-40B4-BE49-F238E27FC236}">
                  <a16:creationId xmlns:a16="http://schemas.microsoft.com/office/drawing/2014/main" id="{EC5CB3B2-C14B-C697-9B2E-D305F5A99791}"/>
                </a:ext>
              </a:extLst>
            </p:cNvPr>
            <p:cNvSpPr txBox="1"/>
            <p:nvPr/>
          </p:nvSpPr>
          <p:spPr>
            <a:xfrm>
              <a:off x="3010452" y="2126813"/>
              <a:ext cx="972333" cy="492443"/>
            </a:xfrm>
            <a:prstGeom prst="rect">
              <a:avLst/>
            </a:prstGeom>
            <a:noFill/>
          </p:spPr>
          <p:txBody>
            <a:bodyPr wrap="square" lIns="0" tIns="0" rIns="0" bIns="0" rtlCol="0">
              <a:spAutoFit/>
            </a:bodyPr>
            <a:lstStyle/>
            <a:p>
              <a:pPr algn="ctr"/>
              <a:r>
                <a:rPr lang="en-US" sz="800">
                  <a:solidFill>
                    <a:schemeClr val="bg1"/>
                  </a:solidFill>
                </a:rPr>
                <a:t>FIXED</a:t>
              </a:r>
            </a:p>
            <a:p>
              <a:pPr algn="ctr"/>
              <a:r>
                <a:rPr lang="en-US" sz="800">
                  <a:solidFill>
                    <a:schemeClr val="bg1"/>
                  </a:solidFill>
                </a:rPr>
                <a:t> IP, TRIBRID </a:t>
              </a:r>
            </a:p>
            <a:p>
              <a:pPr algn="ctr"/>
              <a:r>
                <a:rPr lang="en-US" sz="800">
                  <a:solidFill>
                    <a:schemeClr val="bg1"/>
                  </a:solidFill>
                </a:rPr>
                <a:t>AND HYBRID RECORDERS</a:t>
              </a:r>
            </a:p>
          </p:txBody>
        </p:sp>
      </p:grpSp>
      <p:grpSp>
        <p:nvGrpSpPr>
          <p:cNvPr id="53" name="Group 52">
            <a:extLst>
              <a:ext uri="{FF2B5EF4-FFF2-40B4-BE49-F238E27FC236}">
                <a16:creationId xmlns:a16="http://schemas.microsoft.com/office/drawing/2014/main" id="{A1BEAFF8-0D0E-9A1F-96AA-2630F8E8C945}"/>
              </a:ext>
            </a:extLst>
          </p:cNvPr>
          <p:cNvGrpSpPr/>
          <p:nvPr/>
        </p:nvGrpSpPr>
        <p:grpSpPr>
          <a:xfrm>
            <a:off x="1492140" y="2770896"/>
            <a:ext cx="1073542" cy="1518400"/>
            <a:chOff x="1492140" y="2770896"/>
            <a:chExt cx="1073542" cy="1518400"/>
          </a:xfrm>
        </p:grpSpPr>
        <p:sp>
          <p:nvSpPr>
            <p:cNvPr id="29" name="Freeform 28">
              <a:extLst>
                <a:ext uri="{FF2B5EF4-FFF2-40B4-BE49-F238E27FC236}">
                  <a16:creationId xmlns:a16="http://schemas.microsoft.com/office/drawing/2014/main" id="{DFD78D4D-F251-78F4-1C63-8AD9C7A67143}"/>
                </a:ext>
              </a:extLst>
            </p:cNvPr>
            <p:cNvSpPr/>
            <p:nvPr/>
          </p:nvSpPr>
          <p:spPr>
            <a:xfrm>
              <a:off x="1492140" y="2770896"/>
              <a:ext cx="1073542" cy="1518400"/>
            </a:xfrm>
            <a:custGeom>
              <a:avLst/>
              <a:gdLst>
                <a:gd name="connsiteX0" fmla="*/ 568902 w 568902"/>
                <a:gd name="connsiteY0" fmla="*/ 804646 h 804646"/>
                <a:gd name="connsiteX1" fmla="*/ 0 w 568902"/>
                <a:gd name="connsiteY1" fmla="*/ 568902 h 804646"/>
                <a:gd name="connsiteX2" fmla="*/ 568902 w 568902"/>
                <a:gd name="connsiteY2" fmla="*/ 0 h 804646"/>
                <a:gd name="connsiteX3" fmla="*/ 568902 w 568902"/>
                <a:gd name="connsiteY3" fmla="*/ 804646 h 804646"/>
              </a:gdLst>
              <a:ahLst/>
              <a:cxnLst>
                <a:cxn ang="0">
                  <a:pos x="connsiteX0" y="connsiteY0"/>
                </a:cxn>
                <a:cxn ang="0">
                  <a:pos x="connsiteX1" y="connsiteY1"/>
                </a:cxn>
                <a:cxn ang="0">
                  <a:pos x="connsiteX2" y="connsiteY2"/>
                </a:cxn>
                <a:cxn ang="0">
                  <a:pos x="connsiteX3" y="connsiteY3"/>
                </a:cxn>
              </a:cxnLst>
              <a:rect l="l" t="t" r="r" b="b"/>
              <a:pathLst>
                <a:path w="568902" h="804646">
                  <a:moveTo>
                    <a:pt x="568902" y="804646"/>
                  </a:moveTo>
                  <a:cubicBezTo>
                    <a:pt x="355239" y="804646"/>
                    <a:pt x="150668" y="719570"/>
                    <a:pt x="0" y="568902"/>
                  </a:cubicBezTo>
                  <a:lnTo>
                    <a:pt x="568902" y="0"/>
                  </a:lnTo>
                  <a:lnTo>
                    <a:pt x="568902" y="804646"/>
                  </a:lnTo>
                  <a:close/>
                </a:path>
              </a:pathLst>
            </a:custGeom>
            <a:solidFill>
              <a:srgbClr val="EF3942"/>
            </a:solidFill>
            <a:ln w="6490" cap="flat">
              <a:noFill/>
              <a:prstDash val="solid"/>
              <a:miter/>
            </a:ln>
          </p:spPr>
          <p:txBody>
            <a:bodyPr rtlCol="0" anchor="ctr"/>
            <a:lstStyle/>
            <a:p>
              <a:endParaRPr lang="en-US"/>
            </a:p>
          </p:txBody>
        </p:sp>
        <p:sp>
          <p:nvSpPr>
            <p:cNvPr id="42" name="TextBox 41">
              <a:extLst>
                <a:ext uri="{FF2B5EF4-FFF2-40B4-BE49-F238E27FC236}">
                  <a16:creationId xmlns:a16="http://schemas.microsoft.com/office/drawing/2014/main" id="{464BF10A-122E-74F6-E8E0-87D2DE147559}"/>
                </a:ext>
              </a:extLst>
            </p:cNvPr>
            <p:cNvSpPr txBox="1"/>
            <p:nvPr/>
          </p:nvSpPr>
          <p:spPr>
            <a:xfrm>
              <a:off x="1667497" y="3563392"/>
              <a:ext cx="849953" cy="369332"/>
            </a:xfrm>
            <a:prstGeom prst="rect">
              <a:avLst/>
            </a:prstGeom>
            <a:noFill/>
          </p:spPr>
          <p:txBody>
            <a:bodyPr wrap="square" lIns="0" tIns="0" rIns="0" bIns="0" rtlCol="0">
              <a:spAutoFit/>
            </a:bodyPr>
            <a:lstStyle/>
            <a:p>
              <a:pPr algn="ctr"/>
              <a:r>
                <a:rPr lang="en-US" sz="800">
                  <a:solidFill>
                    <a:schemeClr val="bg1"/>
                  </a:solidFill>
                </a:rPr>
                <a:t>MOBILE </a:t>
              </a:r>
            </a:p>
            <a:p>
              <a:pPr algn="ctr"/>
              <a:r>
                <a:rPr lang="en-US" sz="800">
                  <a:solidFill>
                    <a:schemeClr val="bg1"/>
                  </a:solidFill>
                </a:rPr>
                <a:t>IP CAMERAS AND ENCODERS</a:t>
              </a:r>
            </a:p>
          </p:txBody>
        </p:sp>
      </p:grpSp>
      <p:grpSp>
        <p:nvGrpSpPr>
          <p:cNvPr id="54" name="Group 53">
            <a:extLst>
              <a:ext uri="{FF2B5EF4-FFF2-40B4-BE49-F238E27FC236}">
                <a16:creationId xmlns:a16="http://schemas.microsoft.com/office/drawing/2014/main" id="{694D1B0D-CEB3-F90F-B28D-9ED2ADA42AD2}"/>
              </a:ext>
            </a:extLst>
          </p:cNvPr>
          <p:cNvGrpSpPr/>
          <p:nvPr/>
        </p:nvGrpSpPr>
        <p:grpSpPr>
          <a:xfrm>
            <a:off x="988689" y="2770896"/>
            <a:ext cx="1578217" cy="1073542"/>
            <a:chOff x="988689" y="2770896"/>
            <a:chExt cx="1578217" cy="1073542"/>
          </a:xfrm>
        </p:grpSpPr>
        <p:sp>
          <p:nvSpPr>
            <p:cNvPr id="31" name="Freeform 30">
              <a:extLst>
                <a:ext uri="{FF2B5EF4-FFF2-40B4-BE49-F238E27FC236}">
                  <a16:creationId xmlns:a16="http://schemas.microsoft.com/office/drawing/2014/main" id="{97C242D1-E00E-042F-D620-D2BA360512F9}"/>
                </a:ext>
              </a:extLst>
            </p:cNvPr>
            <p:cNvSpPr/>
            <p:nvPr/>
          </p:nvSpPr>
          <p:spPr>
            <a:xfrm>
              <a:off x="1047281" y="2770896"/>
              <a:ext cx="1519625" cy="1073542"/>
            </a:xfrm>
            <a:custGeom>
              <a:avLst/>
              <a:gdLst>
                <a:gd name="connsiteX0" fmla="*/ 235744 w 805295"/>
                <a:gd name="connsiteY0" fmla="*/ 568902 h 568902"/>
                <a:gd name="connsiteX1" fmla="*/ 0 w 805295"/>
                <a:gd name="connsiteY1" fmla="*/ 0 h 568902"/>
                <a:gd name="connsiteX2" fmla="*/ 805296 w 805295"/>
                <a:gd name="connsiteY2" fmla="*/ 0 h 568902"/>
                <a:gd name="connsiteX3" fmla="*/ 235744 w 805295"/>
                <a:gd name="connsiteY3" fmla="*/ 568902 h 568902"/>
              </a:gdLst>
              <a:ahLst/>
              <a:cxnLst>
                <a:cxn ang="0">
                  <a:pos x="connsiteX0" y="connsiteY0"/>
                </a:cxn>
                <a:cxn ang="0">
                  <a:pos x="connsiteX1" y="connsiteY1"/>
                </a:cxn>
                <a:cxn ang="0">
                  <a:pos x="connsiteX2" y="connsiteY2"/>
                </a:cxn>
                <a:cxn ang="0">
                  <a:pos x="connsiteX3" y="connsiteY3"/>
                </a:cxn>
              </a:cxnLst>
              <a:rect l="l" t="t" r="r" b="b"/>
              <a:pathLst>
                <a:path w="805295" h="568902">
                  <a:moveTo>
                    <a:pt x="235744" y="568902"/>
                  </a:moveTo>
                  <a:cubicBezTo>
                    <a:pt x="85076" y="418234"/>
                    <a:pt x="0" y="213014"/>
                    <a:pt x="0" y="0"/>
                  </a:cubicBezTo>
                  <a:lnTo>
                    <a:pt x="805296" y="0"/>
                  </a:lnTo>
                  <a:lnTo>
                    <a:pt x="235744" y="568902"/>
                  </a:lnTo>
                  <a:close/>
                </a:path>
              </a:pathLst>
            </a:custGeom>
            <a:solidFill>
              <a:srgbClr val="F0C135"/>
            </a:solidFill>
            <a:ln w="6490" cap="flat">
              <a:noFill/>
              <a:prstDash val="solid"/>
              <a:miter/>
            </a:ln>
          </p:spPr>
          <p:txBody>
            <a:bodyPr rtlCol="0" anchor="ctr"/>
            <a:lstStyle/>
            <a:p>
              <a:endParaRPr lang="en-US"/>
            </a:p>
          </p:txBody>
        </p:sp>
        <p:sp>
          <p:nvSpPr>
            <p:cNvPr id="43" name="TextBox 42">
              <a:extLst>
                <a:ext uri="{FF2B5EF4-FFF2-40B4-BE49-F238E27FC236}">
                  <a16:creationId xmlns:a16="http://schemas.microsoft.com/office/drawing/2014/main" id="{F943D0C9-3BAD-AD75-DDEB-8D8F1E5D1AC0}"/>
                </a:ext>
              </a:extLst>
            </p:cNvPr>
            <p:cNvSpPr txBox="1"/>
            <p:nvPr/>
          </p:nvSpPr>
          <p:spPr>
            <a:xfrm>
              <a:off x="988689" y="2840376"/>
              <a:ext cx="1165677" cy="461665"/>
            </a:xfrm>
            <a:prstGeom prst="rect">
              <a:avLst/>
            </a:prstGeom>
            <a:noFill/>
          </p:spPr>
          <p:txBody>
            <a:bodyPr wrap="square" rtlCol="0">
              <a:spAutoFit/>
            </a:bodyPr>
            <a:lstStyle/>
            <a:p>
              <a:pPr algn="ctr"/>
              <a:r>
                <a:rPr lang="en-US" sz="800">
                  <a:solidFill>
                    <a:schemeClr val="bg1"/>
                  </a:solidFill>
                </a:rPr>
                <a:t>FIXED</a:t>
              </a:r>
            </a:p>
            <a:p>
              <a:pPr algn="ctr"/>
              <a:r>
                <a:rPr lang="en-US" sz="800">
                  <a:solidFill>
                    <a:schemeClr val="bg1"/>
                  </a:solidFill>
                </a:rPr>
                <a:t>IP CAMERAS AND</a:t>
              </a:r>
            </a:p>
            <a:p>
              <a:pPr algn="ctr"/>
              <a:r>
                <a:rPr lang="en-US" sz="800">
                  <a:solidFill>
                    <a:schemeClr val="bg1"/>
                  </a:solidFill>
                </a:rPr>
                <a:t>ENCODERS </a:t>
              </a:r>
            </a:p>
          </p:txBody>
        </p:sp>
      </p:grpSp>
      <p:grpSp>
        <p:nvGrpSpPr>
          <p:cNvPr id="55" name="Group 54">
            <a:extLst>
              <a:ext uri="{FF2B5EF4-FFF2-40B4-BE49-F238E27FC236}">
                <a16:creationId xmlns:a16="http://schemas.microsoft.com/office/drawing/2014/main" id="{8727A42E-9FA6-98B3-645B-6A24238FD493}"/>
              </a:ext>
            </a:extLst>
          </p:cNvPr>
          <p:cNvGrpSpPr/>
          <p:nvPr/>
        </p:nvGrpSpPr>
        <p:grpSpPr>
          <a:xfrm>
            <a:off x="968701" y="1696128"/>
            <a:ext cx="1596980" cy="1073542"/>
            <a:chOff x="968701" y="1696128"/>
            <a:chExt cx="1596980" cy="1073542"/>
          </a:xfrm>
        </p:grpSpPr>
        <p:sp>
          <p:nvSpPr>
            <p:cNvPr id="33" name="Freeform 32">
              <a:extLst>
                <a:ext uri="{FF2B5EF4-FFF2-40B4-BE49-F238E27FC236}">
                  <a16:creationId xmlns:a16="http://schemas.microsoft.com/office/drawing/2014/main" id="{A9635D3A-8298-22F6-DB34-E4B6B05BFE1B}"/>
                </a:ext>
              </a:extLst>
            </p:cNvPr>
            <p:cNvSpPr/>
            <p:nvPr/>
          </p:nvSpPr>
          <p:spPr>
            <a:xfrm>
              <a:off x="1047281" y="1696128"/>
              <a:ext cx="1518400" cy="1073542"/>
            </a:xfrm>
            <a:custGeom>
              <a:avLst/>
              <a:gdLst>
                <a:gd name="connsiteX0" fmla="*/ 0 w 804646"/>
                <a:gd name="connsiteY0" fmla="*/ 568902 h 568902"/>
                <a:gd name="connsiteX1" fmla="*/ 235744 w 804646"/>
                <a:gd name="connsiteY1" fmla="*/ 0 h 568902"/>
                <a:gd name="connsiteX2" fmla="*/ 804646 w 804646"/>
                <a:gd name="connsiteY2" fmla="*/ 568902 h 568902"/>
                <a:gd name="connsiteX3" fmla="*/ 0 w 804646"/>
                <a:gd name="connsiteY3" fmla="*/ 568902 h 568902"/>
              </a:gdLst>
              <a:ahLst/>
              <a:cxnLst>
                <a:cxn ang="0">
                  <a:pos x="connsiteX0" y="connsiteY0"/>
                </a:cxn>
                <a:cxn ang="0">
                  <a:pos x="connsiteX1" y="connsiteY1"/>
                </a:cxn>
                <a:cxn ang="0">
                  <a:pos x="connsiteX2" y="connsiteY2"/>
                </a:cxn>
                <a:cxn ang="0">
                  <a:pos x="connsiteX3" y="connsiteY3"/>
                </a:cxn>
              </a:cxnLst>
              <a:rect l="l" t="t" r="r" b="b"/>
              <a:pathLst>
                <a:path w="804646" h="568902">
                  <a:moveTo>
                    <a:pt x="0" y="568902"/>
                  </a:moveTo>
                  <a:cubicBezTo>
                    <a:pt x="0" y="355239"/>
                    <a:pt x="85076" y="150668"/>
                    <a:pt x="235744" y="0"/>
                  </a:cubicBezTo>
                  <a:lnTo>
                    <a:pt x="804646" y="568902"/>
                  </a:lnTo>
                  <a:lnTo>
                    <a:pt x="0" y="568902"/>
                  </a:lnTo>
                  <a:close/>
                </a:path>
              </a:pathLst>
            </a:custGeom>
            <a:solidFill>
              <a:srgbClr val="36393B"/>
            </a:solidFill>
            <a:ln w="6490" cap="flat">
              <a:noFill/>
              <a:prstDash val="solid"/>
              <a:miter/>
            </a:ln>
          </p:spPr>
          <p:txBody>
            <a:bodyPr rtlCol="0" anchor="ctr"/>
            <a:lstStyle/>
            <a:p>
              <a:endParaRPr lang="en-US"/>
            </a:p>
          </p:txBody>
        </p:sp>
        <p:sp>
          <p:nvSpPr>
            <p:cNvPr id="45" name="TextBox 44">
              <a:extLst>
                <a:ext uri="{FF2B5EF4-FFF2-40B4-BE49-F238E27FC236}">
                  <a16:creationId xmlns:a16="http://schemas.microsoft.com/office/drawing/2014/main" id="{AF8629EF-559F-373C-3045-031CFF8940B1}"/>
                </a:ext>
              </a:extLst>
            </p:cNvPr>
            <p:cNvSpPr txBox="1"/>
            <p:nvPr/>
          </p:nvSpPr>
          <p:spPr>
            <a:xfrm>
              <a:off x="968701" y="2273066"/>
              <a:ext cx="1205672" cy="338554"/>
            </a:xfrm>
            <a:prstGeom prst="rect">
              <a:avLst/>
            </a:prstGeom>
            <a:noFill/>
          </p:spPr>
          <p:txBody>
            <a:bodyPr wrap="square" rtlCol="0">
              <a:spAutoFit/>
            </a:bodyPr>
            <a:lstStyle/>
            <a:p>
              <a:pPr algn="ctr"/>
              <a:r>
                <a:rPr lang="en-US" sz="800">
                  <a:solidFill>
                    <a:schemeClr val="bg1"/>
                  </a:solidFill>
                </a:rPr>
                <a:t>SMARTPHONE APPLICATION</a:t>
              </a:r>
            </a:p>
          </p:txBody>
        </p:sp>
      </p:grpSp>
      <p:grpSp>
        <p:nvGrpSpPr>
          <p:cNvPr id="56" name="Group 55">
            <a:extLst>
              <a:ext uri="{FF2B5EF4-FFF2-40B4-BE49-F238E27FC236}">
                <a16:creationId xmlns:a16="http://schemas.microsoft.com/office/drawing/2014/main" id="{BDE148B7-2D0C-5346-A56F-354AA3ADEF9A}"/>
              </a:ext>
            </a:extLst>
          </p:cNvPr>
          <p:cNvGrpSpPr/>
          <p:nvPr/>
        </p:nvGrpSpPr>
        <p:grpSpPr>
          <a:xfrm>
            <a:off x="1492140" y="1251269"/>
            <a:ext cx="1209067" cy="1519625"/>
            <a:chOff x="1492140" y="1251269"/>
            <a:chExt cx="1209067" cy="1519625"/>
          </a:xfrm>
        </p:grpSpPr>
        <p:sp>
          <p:nvSpPr>
            <p:cNvPr id="35" name="Freeform 34">
              <a:extLst>
                <a:ext uri="{FF2B5EF4-FFF2-40B4-BE49-F238E27FC236}">
                  <a16:creationId xmlns:a16="http://schemas.microsoft.com/office/drawing/2014/main" id="{EBB1BD0A-A08A-1F49-1E37-822F6647C64E}"/>
                </a:ext>
              </a:extLst>
            </p:cNvPr>
            <p:cNvSpPr/>
            <p:nvPr/>
          </p:nvSpPr>
          <p:spPr>
            <a:xfrm>
              <a:off x="1492140" y="1251269"/>
              <a:ext cx="1073542" cy="1519625"/>
            </a:xfrm>
            <a:custGeom>
              <a:avLst/>
              <a:gdLst>
                <a:gd name="connsiteX0" fmla="*/ 0 w 568902"/>
                <a:gd name="connsiteY0" fmla="*/ 235744 h 805295"/>
                <a:gd name="connsiteX1" fmla="*/ 568902 w 568902"/>
                <a:gd name="connsiteY1" fmla="*/ 0 h 805295"/>
                <a:gd name="connsiteX2" fmla="*/ 568902 w 568902"/>
                <a:gd name="connsiteY2" fmla="*/ 805295 h 805295"/>
                <a:gd name="connsiteX3" fmla="*/ 0 w 568902"/>
                <a:gd name="connsiteY3" fmla="*/ 235744 h 805295"/>
              </a:gdLst>
              <a:ahLst/>
              <a:cxnLst>
                <a:cxn ang="0">
                  <a:pos x="connsiteX0" y="connsiteY0"/>
                </a:cxn>
                <a:cxn ang="0">
                  <a:pos x="connsiteX1" y="connsiteY1"/>
                </a:cxn>
                <a:cxn ang="0">
                  <a:pos x="connsiteX2" y="connsiteY2"/>
                </a:cxn>
                <a:cxn ang="0">
                  <a:pos x="connsiteX3" y="connsiteY3"/>
                </a:cxn>
              </a:cxnLst>
              <a:rect l="l" t="t" r="r" b="b"/>
              <a:pathLst>
                <a:path w="568902" h="805295">
                  <a:moveTo>
                    <a:pt x="0" y="235744"/>
                  </a:moveTo>
                  <a:cubicBezTo>
                    <a:pt x="150668" y="85076"/>
                    <a:pt x="355889" y="0"/>
                    <a:pt x="568902" y="0"/>
                  </a:cubicBezTo>
                  <a:lnTo>
                    <a:pt x="568902" y="805295"/>
                  </a:lnTo>
                  <a:lnTo>
                    <a:pt x="0" y="235744"/>
                  </a:lnTo>
                  <a:close/>
                </a:path>
              </a:pathLst>
            </a:custGeom>
            <a:solidFill>
              <a:srgbClr val="6A6C6D"/>
            </a:solidFill>
            <a:ln w="6490" cap="flat">
              <a:noFill/>
              <a:prstDash val="solid"/>
              <a:miter/>
            </a:ln>
          </p:spPr>
          <p:txBody>
            <a:bodyPr rtlCol="0" anchor="ctr"/>
            <a:lstStyle/>
            <a:p>
              <a:endParaRPr lang="en-US"/>
            </a:p>
          </p:txBody>
        </p:sp>
        <p:sp>
          <p:nvSpPr>
            <p:cNvPr id="46" name="TextBox 45">
              <a:extLst>
                <a:ext uri="{FF2B5EF4-FFF2-40B4-BE49-F238E27FC236}">
                  <a16:creationId xmlns:a16="http://schemas.microsoft.com/office/drawing/2014/main" id="{4535AC77-38F4-2C36-9A54-C7D2EF74F421}"/>
                </a:ext>
              </a:extLst>
            </p:cNvPr>
            <p:cNvSpPr txBox="1"/>
            <p:nvPr/>
          </p:nvSpPr>
          <p:spPr>
            <a:xfrm>
              <a:off x="1535530" y="1609039"/>
              <a:ext cx="1165677" cy="338554"/>
            </a:xfrm>
            <a:prstGeom prst="rect">
              <a:avLst/>
            </a:prstGeom>
            <a:noFill/>
          </p:spPr>
          <p:txBody>
            <a:bodyPr wrap="square" rtlCol="0">
              <a:spAutoFit/>
            </a:bodyPr>
            <a:lstStyle/>
            <a:p>
              <a:pPr algn="ctr"/>
              <a:r>
                <a:rPr lang="en-US" sz="800">
                  <a:solidFill>
                    <a:schemeClr val="bg1"/>
                  </a:solidFill>
                </a:rPr>
                <a:t>MOBILE PERIPHERALS</a:t>
              </a:r>
            </a:p>
          </p:txBody>
        </p:sp>
      </p:grpSp>
      <p:grpSp>
        <p:nvGrpSpPr>
          <p:cNvPr id="76" name="Group 75">
            <a:extLst>
              <a:ext uri="{FF2B5EF4-FFF2-40B4-BE49-F238E27FC236}">
                <a16:creationId xmlns:a16="http://schemas.microsoft.com/office/drawing/2014/main" id="{13F5C3C8-4412-3E18-7E4B-A3C3BB545873}"/>
              </a:ext>
            </a:extLst>
          </p:cNvPr>
          <p:cNvGrpSpPr/>
          <p:nvPr/>
        </p:nvGrpSpPr>
        <p:grpSpPr>
          <a:xfrm>
            <a:off x="2565840" y="2769664"/>
            <a:ext cx="1518400" cy="1073542"/>
            <a:chOff x="2570799" y="2769669"/>
            <a:chExt cx="1518400" cy="1073542"/>
          </a:xfrm>
        </p:grpSpPr>
        <p:sp>
          <p:nvSpPr>
            <p:cNvPr id="77" name="Freeform 76">
              <a:extLst>
                <a:ext uri="{FF2B5EF4-FFF2-40B4-BE49-F238E27FC236}">
                  <a16:creationId xmlns:a16="http://schemas.microsoft.com/office/drawing/2014/main" id="{9E9D6E15-392B-CE85-9E6B-3D8D1480537C}"/>
                </a:ext>
              </a:extLst>
            </p:cNvPr>
            <p:cNvSpPr/>
            <p:nvPr/>
          </p:nvSpPr>
          <p:spPr>
            <a:xfrm>
              <a:off x="2570799" y="2769669"/>
              <a:ext cx="1518400" cy="1073542"/>
            </a:xfrm>
            <a:custGeom>
              <a:avLst/>
              <a:gdLst>
                <a:gd name="connsiteX0" fmla="*/ 804646 w 804646"/>
                <a:gd name="connsiteY0" fmla="*/ 0 h 568902"/>
                <a:gd name="connsiteX1" fmla="*/ 568902 w 804646"/>
                <a:gd name="connsiteY1" fmla="*/ 568902 h 568902"/>
                <a:gd name="connsiteX2" fmla="*/ 0 w 804646"/>
                <a:gd name="connsiteY2" fmla="*/ 0 h 568902"/>
                <a:gd name="connsiteX3" fmla="*/ 804646 w 804646"/>
                <a:gd name="connsiteY3" fmla="*/ 0 h 568902"/>
              </a:gdLst>
              <a:ahLst/>
              <a:cxnLst>
                <a:cxn ang="0">
                  <a:pos x="connsiteX0" y="connsiteY0"/>
                </a:cxn>
                <a:cxn ang="0">
                  <a:pos x="connsiteX1" y="connsiteY1"/>
                </a:cxn>
                <a:cxn ang="0">
                  <a:pos x="connsiteX2" y="connsiteY2"/>
                </a:cxn>
                <a:cxn ang="0">
                  <a:pos x="connsiteX3" y="connsiteY3"/>
                </a:cxn>
              </a:cxnLst>
              <a:rect l="l" t="t" r="r" b="b"/>
              <a:pathLst>
                <a:path w="804646" h="568902">
                  <a:moveTo>
                    <a:pt x="804646" y="0"/>
                  </a:moveTo>
                  <a:cubicBezTo>
                    <a:pt x="804646" y="213663"/>
                    <a:pt x="719571" y="418234"/>
                    <a:pt x="568902" y="568902"/>
                  </a:cubicBezTo>
                  <a:lnTo>
                    <a:pt x="0" y="0"/>
                  </a:lnTo>
                  <a:lnTo>
                    <a:pt x="804646" y="0"/>
                  </a:lnTo>
                  <a:close/>
                </a:path>
              </a:pathLst>
            </a:custGeom>
            <a:solidFill>
              <a:srgbClr val="00AEEF"/>
            </a:solidFill>
            <a:ln w="6490" cap="flat">
              <a:noFill/>
              <a:prstDash val="solid"/>
              <a:miter/>
            </a:ln>
          </p:spPr>
          <p:txBody>
            <a:bodyPr rtlCol="0" anchor="ctr"/>
            <a:lstStyle/>
            <a:p>
              <a:endParaRPr lang="en-US"/>
            </a:p>
          </p:txBody>
        </p:sp>
        <p:sp>
          <p:nvSpPr>
            <p:cNvPr id="81" name="TextBox 80">
              <a:extLst>
                <a:ext uri="{FF2B5EF4-FFF2-40B4-BE49-F238E27FC236}">
                  <a16:creationId xmlns:a16="http://schemas.microsoft.com/office/drawing/2014/main" id="{63F3C68E-EC6A-7ECF-150A-F538C59AEFD5}"/>
                </a:ext>
              </a:extLst>
            </p:cNvPr>
            <p:cNvSpPr txBox="1"/>
            <p:nvPr/>
          </p:nvSpPr>
          <p:spPr>
            <a:xfrm>
              <a:off x="3199547" y="2918841"/>
              <a:ext cx="743201" cy="369332"/>
            </a:xfrm>
            <a:prstGeom prst="rect">
              <a:avLst/>
            </a:prstGeom>
            <a:noFill/>
          </p:spPr>
          <p:txBody>
            <a:bodyPr wrap="square" lIns="0" tIns="0" rIns="0" bIns="0" rtlCol="0">
              <a:spAutoFit/>
            </a:bodyPr>
            <a:lstStyle/>
            <a:p>
              <a:pPr algn="ctr"/>
              <a:r>
                <a:rPr lang="en-US" sz="800">
                  <a:solidFill>
                    <a:schemeClr val="bg1"/>
                  </a:solidFill>
                </a:rPr>
                <a:t>VIDEO MANAGEMENT SOFTWARE</a:t>
              </a:r>
            </a:p>
          </p:txBody>
        </p:sp>
      </p:grpSp>
      <p:grpSp>
        <p:nvGrpSpPr>
          <p:cNvPr id="99" name="Group 98">
            <a:extLst>
              <a:ext uri="{FF2B5EF4-FFF2-40B4-BE49-F238E27FC236}">
                <a16:creationId xmlns:a16="http://schemas.microsoft.com/office/drawing/2014/main" id="{65248698-A6B6-0091-652C-77EA89736D6C}"/>
              </a:ext>
            </a:extLst>
          </p:cNvPr>
          <p:cNvGrpSpPr/>
          <p:nvPr/>
        </p:nvGrpSpPr>
        <p:grpSpPr>
          <a:xfrm>
            <a:off x="2564404" y="2768427"/>
            <a:ext cx="1073542" cy="1519625"/>
            <a:chOff x="2566908" y="2769669"/>
            <a:chExt cx="1073542" cy="1519625"/>
          </a:xfrm>
        </p:grpSpPr>
        <p:sp>
          <p:nvSpPr>
            <p:cNvPr id="100" name="Freeform 99">
              <a:extLst>
                <a:ext uri="{FF2B5EF4-FFF2-40B4-BE49-F238E27FC236}">
                  <a16:creationId xmlns:a16="http://schemas.microsoft.com/office/drawing/2014/main" id="{554725F8-B5DB-5285-A751-320FC581634C}"/>
                </a:ext>
              </a:extLst>
            </p:cNvPr>
            <p:cNvSpPr/>
            <p:nvPr/>
          </p:nvSpPr>
          <p:spPr>
            <a:xfrm>
              <a:off x="2566908" y="2769669"/>
              <a:ext cx="1073542" cy="1519625"/>
            </a:xfrm>
            <a:custGeom>
              <a:avLst/>
              <a:gdLst>
                <a:gd name="connsiteX0" fmla="*/ 568902 w 568902"/>
                <a:gd name="connsiteY0" fmla="*/ 569552 h 805295"/>
                <a:gd name="connsiteX1" fmla="*/ 0 w 568902"/>
                <a:gd name="connsiteY1" fmla="*/ 805296 h 805295"/>
                <a:gd name="connsiteX2" fmla="*/ 0 w 568902"/>
                <a:gd name="connsiteY2" fmla="*/ 0 h 805295"/>
                <a:gd name="connsiteX3" fmla="*/ 568902 w 568902"/>
                <a:gd name="connsiteY3" fmla="*/ 569552 h 805295"/>
              </a:gdLst>
              <a:ahLst/>
              <a:cxnLst>
                <a:cxn ang="0">
                  <a:pos x="connsiteX0" y="connsiteY0"/>
                </a:cxn>
                <a:cxn ang="0">
                  <a:pos x="connsiteX1" y="connsiteY1"/>
                </a:cxn>
                <a:cxn ang="0">
                  <a:pos x="connsiteX2" y="connsiteY2"/>
                </a:cxn>
                <a:cxn ang="0">
                  <a:pos x="connsiteX3" y="connsiteY3"/>
                </a:cxn>
              </a:cxnLst>
              <a:rect l="l" t="t" r="r" b="b"/>
              <a:pathLst>
                <a:path w="568902" h="805295">
                  <a:moveTo>
                    <a:pt x="568902" y="569552"/>
                  </a:moveTo>
                  <a:cubicBezTo>
                    <a:pt x="418234" y="720220"/>
                    <a:pt x="213014" y="805296"/>
                    <a:pt x="0" y="805296"/>
                  </a:cubicBezTo>
                  <a:lnTo>
                    <a:pt x="0" y="0"/>
                  </a:lnTo>
                  <a:lnTo>
                    <a:pt x="568902" y="569552"/>
                  </a:lnTo>
                  <a:close/>
                </a:path>
              </a:pathLst>
            </a:custGeom>
            <a:solidFill>
              <a:srgbClr val="3BB07E"/>
            </a:solidFill>
            <a:ln w="6490"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F3F00DC9-E2CA-1A21-279E-2AB6355F269E}"/>
                </a:ext>
              </a:extLst>
            </p:cNvPr>
            <p:cNvSpPr txBox="1"/>
            <p:nvPr/>
          </p:nvSpPr>
          <p:spPr>
            <a:xfrm>
              <a:off x="2593037" y="3589344"/>
              <a:ext cx="743201" cy="246221"/>
            </a:xfrm>
            <a:prstGeom prst="rect">
              <a:avLst/>
            </a:prstGeom>
            <a:noFill/>
          </p:spPr>
          <p:txBody>
            <a:bodyPr wrap="square" lIns="0" tIns="0" rIns="0" bIns="0" rtlCol="0">
              <a:spAutoFit/>
            </a:bodyPr>
            <a:lstStyle/>
            <a:p>
              <a:pPr algn="ctr"/>
              <a:r>
                <a:rPr lang="en-US" sz="800">
                  <a:solidFill>
                    <a:schemeClr val="bg1"/>
                  </a:solidFill>
                </a:rPr>
                <a:t>CLOUD </a:t>
              </a:r>
              <a:br>
                <a:rPr lang="en-US" sz="800">
                  <a:solidFill>
                    <a:schemeClr val="bg1"/>
                  </a:solidFill>
                </a:rPr>
              </a:br>
              <a:r>
                <a:rPr lang="en-US" sz="800">
                  <a:solidFill>
                    <a:schemeClr val="bg1"/>
                  </a:solidFill>
                </a:rPr>
                <a:t>SUITE</a:t>
              </a:r>
            </a:p>
          </p:txBody>
        </p:sp>
      </p:grpSp>
      <p:grpSp>
        <p:nvGrpSpPr>
          <p:cNvPr id="105" name="Group 104">
            <a:extLst>
              <a:ext uri="{FF2B5EF4-FFF2-40B4-BE49-F238E27FC236}">
                <a16:creationId xmlns:a16="http://schemas.microsoft.com/office/drawing/2014/main" id="{547524BD-E202-5463-308E-14D8E3DBFB2F}"/>
              </a:ext>
            </a:extLst>
          </p:cNvPr>
          <p:cNvGrpSpPr/>
          <p:nvPr/>
        </p:nvGrpSpPr>
        <p:grpSpPr>
          <a:xfrm>
            <a:off x="2564404" y="2768427"/>
            <a:ext cx="1073542" cy="1519625"/>
            <a:chOff x="2566908" y="2769669"/>
            <a:chExt cx="1073542" cy="1519625"/>
          </a:xfrm>
        </p:grpSpPr>
        <p:sp>
          <p:nvSpPr>
            <p:cNvPr id="106" name="Freeform 105">
              <a:extLst>
                <a:ext uri="{FF2B5EF4-FFF2-40B4-BE49-F238E27FC236}">
                  <a16:creationId xmlns:a16="http://schemas.microsoft.com/office/drawing/2014/main" id="{7E157146-CDD8-37C2-F76D-C0E2D8000E66}"/>
                </a:ext>
              </a:extLst>
            </p:cNvPr>
            <p:cNvSpPr/>
            <p:nvPr/>
          </p:nvSpPr>
          <p:spPr>
            <a:xfrm>
              <a:off x="2566908" y="2769669"/>
              <a:ext cx="1073542" cy="1519625"/>
            </a:xfrm>
            <a:custGeom>
              <a:avLst/>
              <a:gdLst>
                <a:gd name="connsiteX0" fmla="*/ 568902 w 568902"/>
                <a:gd name="connsiteY0" fmla="*/ 569552 h 805295"/>
                <a:gd name="connsiteX1" fmla="*/ 0 w 568902"/>
                <a:gd name="connsiteY1" fmla="*/ 805296 h 805295"/>
                <a:gd name="connsiteX2" fmla="*/ 0 w 568902"/>
                <a:gd name="connsiteY2" fmla="*/ 0 h 805295"/>
                <a:gd name="connsiteX3" fmla="*/ 568902 w 568902"/>
                <a:gd name="connsiteY3" fmla="*/ 569552 h 805295"/>
              </a:gdLst>
              <a:ahLst/>
              <a:cxnLst>
                <a:cxn ang="0">
                  <a:pos x="connsiteX0" y="connsiteY0"/>
                </a:cxn>
                <a:cxn ang="0">
                  <a:pos x="connsiteX1" y="connsiteY1"/>
                </a:cxn>
                <a:cxn ang="0">
                  <a:pos x="connsiteX2" y="connsiteY2"/>
                </a:cxn>
                <a:cxn ang="0">
                  <a:pos x="connsiteX3" y="connsiteY3"/>
                </a:cxn>
              </a:cxnLst>
              <a:rect l="l" t="t" r="r" b="b"/>
              <a:pathLst>
                <a:path w="568902" h="805295">
                  <a:moveTo>
                    <a:pt x="568902" y="569552"/>
                  </a:moveTo>
                  <a:cubicBezTo>
                    <a:pt x="418234" y="720220"/>
                    <a:pt x="213014" y="805296"/>
                    <a:pt x="0" y="805296"/>
                  </a:cubicBezTo>
                  <a:lnTo>
                    <a:pt x="0" y="0"/>
                  </a:lnTo>
                  <a:lnTo>
                    <a:pt x="568902" y="569552"/>
                  </a:lnTo>
                  <a:close/>
                </a:path>
              </a:pathLst>
            </a:custGeom>
            <a:solidFill>
              <a:srgbClr val="3BB07E"/>
            </a:solidFill>
            <a:ln w="6490" cap="flat">
              <a:noFill/>
              <a:prstDash val="solid"/>
              <a:miter/>
            </a:ln>
          </p:spPr>
          <p:txBody>
            <a:bodyPr rtlCol="0" anchor="ctr"/>
            <a:lstStyle/>
            <a:p>
              <a:endParaRPr lang="en-US"/>
            </a:p>
          </p:txBody>
        </p:sp>
        <p:sp>
          <p:nvSpPr>
            <p:cNvPr id="107" name="TextBox 106">
              <a:extLst>
                <a:ext uri="{FF2B5EF4-FFF2-40B4-BE49-F238E27FC236}">
                  <a16:creationId xmlns:a16="http://schemas.microsoft.com/office/drawing/2014/main" id="{0F073494-8560-7708-6278-EDB8773E0B5F}"/>
                </a:ext>
              </a:extLst>
            </p:cNvPr>
            <p:cNvSpPr txBox="1"/>
            <p:nvPr/>
          </p:nvSpPr>
          <p:spPr>
            <a:xfrm>
              <a:off x="2593037" y="3589344"/>
              <a:ext cx="743201" cy="246221"/>
            </a:xfrm>
            <a:prstGeom prst="rect">
              <a:avLst/>
            </a:prstGeom>
            <a:noFill/>
          </p:spPr>
          <p:txBody>
            <a:bodyPr wrap="square" lIns="0" tIns="0" rIns="0" bIns="0" rtlCol="0">
              <a:spAutoFit/>
            </a:bodyPr>
            <a:lstStyle/>
            <a:p>
              <a:pPr algn="ctr"/>
              <a:r>
                <a:rPr lang="en-US" sz="800">
                  <a:solidFill>
                    <a:schemeClr val="bg1"/>
                  </a:solidFill>
                </a:rPr>
                <a:t>CLOUD </a:t>
              </a:r>
              <a:br>
                <a:rPr lang="en-US" sz="800">
                  <a:solidFill>
                    <a:schemeClr val="bg1"/>
                  </a:solidFill>
                </a:rPr>
              </a:br>
              <a:r>
                <a:rPr lang="en-US" sz="800">
                  <a:solidFill>
                    <a:schemeClr val="bg1"/>
                  </a:solidFill>
                </a:rPr>
                <a:t>SUITE</a:t>
              </a:r>
            </a:p>
          </p:txBody>
        </p:sp>
      </p:grpSp>
      <p:grpSp>
        <p:nvGrpSpPr>
          <p:cNvPr id="108" name="Group 107">
            <a:extLst>
              <a:ext uri="{FF2B5EF4-FFF2-40B4-BE49-F238E27FC236}">
                <a16:creationId xmlns:a16="http://schemas.microsoft.com/office/drawing/2014/main" id="{C7FE924D-8226-8129-3EE0-271D64495132}"/>
              </a:ext>
            </a:extLst>
          </p:cNvPr>
          <p:cNvGrpSpPr/>
          <p:nvPr/>
        </p:nvGrpSpPr>
        <p:grpSpPr>
          <a:xfrm>
            <a:off x="1492140" y="2770896"/>
            <a:ext cx="1073542" cy="1518400"/>
            <a:chOff x="1492140" y="2770896"/>
            <a:chExt cx="1073542" cy="1518400"/>
          </a:xfrm>
        </p:grpSpPr>
        <p:sp>
          <p:nvSpPr>
            <p:cNvPr id="109" name="Freeform 108">
              <a:extLst>
                <a:ext uri="{FF2B5EF4-FFF2-40B4-BE49-F238E27FC236}">
                  <a16:creationId xmlns:a16="http://schemas.microsoft.com/office/drawing/2014/main" id="{8771A986-016B-2937-3113-A0054C8BC5EF}"/>
                </a:ext>
              </a:extLst>
            </p:cNvPr>
            <p:cNvSpPr/>
            <p:nvPr/>
          </p:nvSpPr>
          <p:spPr>
            <a:xfrm>
              <a:off x="1492140" y="2770896"/>
              <a:ext cx="1073542" cy="1518400"/>
            </a:xfrm>
            <a:custGeom>
              <a:avLst/>
              <a:gdLst>
                <a:gd name="connsiteX0" fmla="*/ 568902 w 568902"/>
                <a:gd name="connsiteY0" fmla="*/ 804646 h 804646"/>
                <a:gd name="connsiteX1" fmla="*/ 0 w 568902"/>
                <a:gd name="connsiteY1" fmla="*/ 568902 h 804646"/>
                <a:gd name="connsiteX2" fmla="*/ 568902 w 568902"/>
                <a:gd name="connsiteY2" fmla="*/ 0 h 804646"/>
                <a:gd name="connsiteX3" fmla="*/ 568902 w 568902"/>
                <a:gd name="connsiteY3" fmla="*/ 804646 h 804646"/>
              </a:gdLst>
              <a:ahLst/>
              <a:cxnLst>
                <a:cxn ang="0">
                  <a:pos x="connsiteX0" y="connsiteY0"/>
                </a:cxn>
                <a:cxn ang="0">
                  <a:pos x="connsiteX1" y="connsiteY1"/>
                </a:cxn>
                <a:cxn ang="0">
                  <a:pos x="connsiteX2" y="connsiteY2"/>
                </a:cxn>
                <a:cxn ang="0">
                  <a:pos x="connsiteX3" y="connsiteY3"/>
                </a:cxn>
              </a:cxnLst>
              <a:rect l="l" t="t" r="r" b="b"/>
              <a:pathLst>
                <a:path w="568902" h="804646">
                  <a:moveTo>
                    <a:pt x="568902" y="804646"/>
                  </a:moveTo>
                  <a:cubicBezTo>
                    <a:pt x="355239" y="804646"/>
                    <a:pt x="150668" y="719570"/>
                    <a:pt x="0" y="568902"/>
                  </a:cubicBezTo>
                  <a:lnTo>
                    <a:pt x="568902" y="0"/>
                  </a:lnTo>
                  <a:lnTo>
                    <a:pt x="568902" y="804646"/>
                  </a:lnTo>
                  <a:close/>
                </a:path>
              </a:pathLst>
            </a:custGeom>
            <a:solidFill>
              <a:srgbClr val="EF3942"/>
            </a:solidFill>
            <a:ln w="6490" cap="flat">
              <a:noFill/>
              <a:prstDash val="solid"/>
              <a:miter/>
            </a:ln>
          </p:spPr>
          <p:txBody>
            <a:bodyPr rtlCol="0" anchor="ctr"/>
            <a:lstStyle/>
            <a:p>
              <a:endParaRPr lang="en-US"/>
            </a:p>
          </p:txBody>
        </p:sp>
        <p:sp>
          <p:nvSpPr>
            <p:cNvPr id="110" name="TextBox 109">
              <a:extLst>
                <a:ext uri="{FF2B5EF4-FFF2-40B4-BE49-F238E27FC236}">
                  <a16:creationId xmlns:a16="http://schemas.microsoft.com/office/drawing/2014/main" id="{4B18E349-001E-CDDC-CE82-5267F37FAD99}"/>
                </a:ext>
              </a:extLst>
            </p:cNvPr>
            <p:cNvSpPr txBox="1"/>
            <p:nvPr/>
          </p:nvSpPr>
          <p:spPr>
            <a:xfrm>
              <a:off x="1667497" y="3563392"/>
              <a:ext cx="849953" cy="369332"/>
            </a:xfrm>
            <a:prstGeom prst="rect">
              <a:avLst/>
            </a:prstGeom>
            <a:noFill/>
          </p:spPr>
          <p:txBody>
            <a:bodyPr wrap="square" lIns="0" tIns="0" rIns="0" bIns="0" rtlCol="0">
              <a:spAutoFit/>
            </a:bodyPr>
            <a:lstStyle/>
            <a:p>
              <a:pPr algn="ctr"/>
              <a:r>
                <a:rPr lang="en-US" sz="800">
                  <a:solidFill>
                    <a:schemeClr val="bg1"/>
                  </a:solidFill>
                </a:rPr>
                <a:t>MOBILE </a:t>
              </a:r>
            </a:p>
            <a:p>
              <a:pPr algn="ctr"/>
              <a:r>
                <a:rPr lang="en-US" sz="800">
                  <a:solidFill>
                    <a:schemeClr val="bg1"/>
                  </a:solidFill>
                </a:rPr>
                <a:t>IP CAMERAS AND ENCODERS</a:t>
              </a:r>
            </a:p>
          </p:txBody>
        </p:sp>
      </p:grpSp>
      <p:grpSp>
        <p:nvGrpSpPr>
          <p:cNvPr id="117" name="Group 116">
            <a:extLst>
              <a:ext uri="{FF2B5EF4-FFF2-40B4-BE49-F238E27FC236}">
                <a16:creationId xmlns:a16="http://schemas.microsoft.com/office/drawing/2014/main" id="{9D8A0B24-D9B4-452F-136A-220D43DDCCB3}"/>
              </a:ext>
            </a:extLst>
          </p:cNvPr>
          <p:cNvGrpSpPr/>
          <p:nvPr/>
        </p:nvGrpSpPr>
        <p:grpSpPr>
          <a:xfrm>
            <a:off x="968701" y="1696128"/>
            <a:ext cx="1596980" cy="1073542"/>
            <a:chOff x="968701" y="1696128"/>
            <a:chExt cx="1596980" cy="1073542"/>
          </a:xfrm>
        </p:grpSpPr>
        <p:sp>
          <p:nvSpPr>
            <p:cNvPr id="118" name="Freeform 117">
              <a:extLst>
                <a:ext uri="{FF2B5EF4-FFF2-40B4-BE49-F238E27FC236}">
                  <a16:creationId xmlns:a16="http://schemas.microsoft.com/office/drawing/2014/main" id="{22202117-78D2-E7DD-3ED4-C4F17DDD1236}"/>
                </a:ext>
              </a:extLst>
            </p:cNvPr>
            <p:cNvSpPr/>
            <p:nvPr/>
          </p:nvSpPr>
          <p:spPr>
            <a:xfrm>
              <a:off x="1047281" y="1696128"/>
              <a:ext cx="1518400" cy="1073542"/>
            </a:xfrm>
            <a:custGeom>
              <a:avLst/>
              <a:gdLst>
                <a:gd name="connsiteX0" fmla="*/ 0 w 804646"/>
                <a:gd name="connsiteY0" fmla="*/ 568902 h 568902"/>
                <a:gd name="connsiteX1" fmla="*/ 235744 w 804646"/>
                <a:gd name="connsiteY1" fmla="*/ 0 h 568902"/>
                <a:gd name="connsiteX2" fmla="*/ 804646 w 804646"/>
                <a:gd name="connsiteY2" fmla="*/ 568902 h 568902"/>
                <a:gd name="connsiteX3" fmla="*/ 0 w 804646"/>
                <a:gd name="connsiteY3" fmla="*/ 568902 h 568902"/>
              </a:gdLst>
              <a:ahLst/>
              <a:cxnLst>
                <a:cxn ang="0">
                  <a:pos x="connsiteX0" y="connsiteY0"/>
                </a:cxn>
                <a:cxn ang="0">
                  <a:pos x="connsiteX1" y="connsiteY1"/>
                </a:cxn>
                <a:cxn ang="0">
                  <a:pos x="connsiteX2" y="connsiteY2"/>
                </a:cxn>
                <a:cxn ang="0">
                  <a:pos x="connsiteX3" y="connsiteY3"/>
                </a:cxn>
              </a:cxnLst>
              <a:rect l="l" t="t" r="r" b="b"/>
              <a:pathLst>
                <a:path w="804646" h="568902">
                  <a:moveTo>
                    <a:pt x="0" y="568902"/>
                  </a:moveTo>
                  <a:cubicBezTo>
                    <a:pt x="0" y="355239"/>
                    <a:pt x="85076" y="150668"/>
                    <a:pt x="235744" y="0"/>
                  </a:cubicBezTo>
                  <a:lnTo>
                    <a:pt x="804646" y="568902"/>
                  </a:lnTo>
                  <a:lnTo>
                    <a:pt x="0" y="568902"/>
                  </a:lnTo>
                  <a:close/>
                </a:path>
              </a:pathLst>
            </a:custGeom>
            <a:solidFill>
              <a:srgbClr val="36393B"/>
            </a:solidFill>
            <a:ln w="6490" cap="flat">
              <a:noFill/>
              <a:prstDash val="solid"/>
              <a:miter/>
            </a:ln>
          </p:spPr>
          <p:txBody>
            <a:bodyPr rtlCol="0" anchor="ctr"/>
            <a:lstStyle/>
            <a:p>
              <a:endParaRPr lang="en-US"/>
            </a:p>
          </p:txBody>
        </p:sp>
        <p:sp>
          <p:nvSpPr>
            <p:cNvPr id="119" name="TextBox 118">
              <a:extLst>
                <a:ext uri="{FF2B5EF4-FFF2-40B4-BE49-F238E27FC236}">
                  <a16:creationId xmlns:a16="http://schemas.microsoft.com/office/drawing/2014/main" id="{F41AE38C-7906-5EC6-EB81-5BBAEB5BFF73}"/>
                </a:ext>
              </a:extLst>
            </p:cNvPr>
            <p:cNvSpPr txBox="1"/>
            <p:nvPr/>
          </p:nvSpPr>
          <p:spPr>
            <a:xfrm>
              <a:off x="968701" y="2273066"/>
              <a:ext cx="1205672" cy="338554"/>
            </a:xfrm>
            <a:prstGeom prst="rect">
              <a:avLst/>
            </a:prstGeom>
            <a:noFill/>
          </p:spPr>
          <p:txBody>
            <a:bodyPr wrap="square" rtlCol="0">
              <a:spAutoFit/>
            </a:bodyPr>
            <a:lstStyle/>
            <a:p>
              <a:pPr algn="ctr"/>
              <a:r>
                <a:rPr lang="en-US" sz="800">
                  <a:solidFill>
                    <a:schemeClr val="bg1"/>
                  </a:solidFill>
                </a:rPr>
                <a:t>SMARTPHONE APPLICATION</a:t>
              </a:r>
            </a:p>
          </p:txBody>
        </p:sp>
      </p:grpSp>
      <p:grpSp>
        <p:nvGrpSpPr>
          <p:cNvPr id="120" name="Group 119">
            <a:extLst>
              <a:ext uri="{FF2B5EF4-FFF2-40B4-BE49-F238E27FC236}">
                <a16:creationId xmlns:a16="http://schemas.microsoft.com/office/drawing/2014/main" id="{6E7A876B-801A-E695-B390-115D8AF78457}"/>
              </a:ext>
            </a:extLst>
          </p:cNvPr>
          <p:cNvGrpSpPr/>
          <p:nvPr/>
        </p:nvGrpSpPr>
        <p:grpSpPr>
          <a:xfrm>
            <a:off x="1492140" y="1251269"/>
            <a:ext cx="1209067" cy="1519625"/>
            <a:chOff x="1492140" y="1251269"/>
            <a:chExt cx="1209067" cy="1519625"/>
          </a:xfrm>
        </p:grpSpPr>
        <p:sp>
          <p:nvSpPr>
            <p:cNvPr id="121" name="Freeform 120">
              <a:extLst>
                <a:ext uri="{FF2B5EF4-FFF2-40B4-BE49-F238E27FC236}">
                  <a16:creationId xmlns:a16="http://schemas.microsoft.com/office/drawing/2014/main" id="{B88A9C3B-A43D-9786-9309-1C405F98CDB2}"/>
                </a:ext>
              </a:extLst>
            </p:cNvPr>
            <p:cNvSpPr/>
            <p:nvPr/>
          </p:nvSpPr>
          <p:spPr>
            <a:xfrm>
              <a:off x="1492140" y="1251269"/>
              <a:ext cx="1073542" cy="1519625"/>
            </a:xfrm>
            <a:custGeom>
              <a:avLst/>
              <a:gdLst>
                <a:gd name="connsiteX0" fmla="*/ 0 w 568902"/>
                <a:gd name="connsiteY0" fmla="*/ 235744 h 805295"/>
                <a:gd name="connsiteX1" fmla="*/ 568902 w 568902"/>
                <a:gd name="connsiteY1" fmla="*/ 0 h 805295"/>
                <a:gd name="connsiteX2" fmla="*/ 568902 w 568902"/>
                <a:gd name="connsiteY2" fmla="*/ 805295 h 805295"/>
                <a:gd name="connsiteX3" fmla="*/ 0 w 568902"/>
                <a:gd name="connsiteY3" fmla="*/ 235744 h 805295"/>
              </a:gdLst>
              <a:ahLst/>
              <a:cxnLst>
                <a:cxn ang="0">
                  <a:pos x="connsiteX0" y="connsiteY0"/>
                </a:cxn>
                <a:cxn ang="0">
                  <a:pos x="connsiteX1" y="connsiteY1"/>
                </a:cxn>
                <a:cxn ang="0">
                  <a:pos x="connsiteX2" y="connsiteY2"/>
                </a:cxn>
                <a:cxn ang="0">
                  <a:pos x="connsiteX3" y="connsiteY3"/>
                </a:cxn>
              </a:cxnLst>
              <a:rect l="l" t="t" r="r" b="b"/>
              <a:pathLst>
                <a:path w="568902" h="805295">
                  <a:moveTo>
                    <a:pt x="0" y="235744"/>
                  </a:moveTo>
                  <a:cubicBezTo>
                    <a:pt x="150668" y="85076"/>
                    <a:pt x="355889" y="0"/>
                    <a:pt x="568902" y="0"/>
                  </a:cubicBezTo>
                  <a:lnTo>
                    <a:pt x="568902" y="805295"/>
                  </a:lnTo>
                  <a:lnTo>
                    <a:pt x="0" y="235744"/>
                  </a:lnTo>
                  <a:close/>
                </a:path>
              </a:pathLst>
            </a:custGeom>
            <a:solidFill>
              <a:srgbClr val="6A6C6D"/>
            </a:solidFill>
            <a:ln w="6490" cap="flat">
              <a:noFill/>
              <a:prstDash val="solid"/>
              <a:miter/>
            </a:ln>
          </p:spPr>
          <p:txBody>
            <a:bodyPr rtlCol="0" anchor="ctr"/>
            <a:lstStyle/>
            <a:p>
              <a:endParaRPr lang="en-US"/>
            </a:p>
          </p:txBody>
        </p:sp>
        <p:sp>
          <p:nvSpPr>
            <p:cNvPr id="122" name="TextBox 121">
              <a:extLst>
                <a:ext uri="{FF2B5EF4-FFF2-40B4-BE49-F238E27FC236}">
                  <a16:creationId xmlns:a16="http://schemas.microsoft.com/office/drawing/2014/main" id="{A0E4FAA5-3959-A579-5DF7-8C1AC568669D}"/>
                </a:ext>
              </a:extLst>
            </p:cNvPr>
            <p:cNvSpPr txBox="1"/>
            <p:nvPr/>
          </p:nvSpPr>
          <p:spPr>
            <a:xfrm>
              <a:off x="1535530" y="1609039"/>
              <a:ext cx="1165677" cy="338554"/>
            </a:xfrm>
            <a:prstGeom prst="rect">
              <a:avLst/>
            </a:prstGeom>
            <a:noFill/>
          </p:spPr>
          <p:txBody>
            <a:bodyPr wrap="square" rtlCol="0">
              <a:spAutoFit/>
            </a:bodyPr>
            <a:lstStyle/>
            <a:p>
              <a:pPr algn="ctr"/>
              <a:r>
                <a:rPr lang="en-US" sz="800">
                  <a:solidFill>
                    <a:schemeClr val="bg1"/>
                  </a:solidFill>
                </a:rPr>
                <a:t>MOBILE PERIPHERALS</a:t>
              </a:r>
            </a:p>
          </p:txBody>
        </p:sp>
      </p:grpSp>
      <p:grpSp>
        <p:nvGrpSpPr>
          <p:cNvPr id="155" name="Group 154">
            <a:extLst>
              <a:ext uri="{FF2B5EF4-FFF2-40B4-BE49-F238E27FC236}">
                <a16:creationId xmlns:a16="http://schemas.microsoft.com/office/drawing/2014/main" id="{2A5377BD-1F4F-6E68-F636-D4F60CF23E03}"/>
              </a:ext>
            </a:extLst>
          </p:cNvPr>
          <p:cNvGrpSpPr/>
          <p:nvPr/>
        </p:nvGrpSpPr>
        <p:grpSpPr>
          <a:xfrm>
            <a:off x="988689" y="2767005"/>
            <a:ext cx="1578217" cy="1073542"/>
            <a:chOff x="988689" y="2770896"/>
            <a:chExt cx="1578217" cy="1073542"/>
          </a:xfrm>
        </p:grpSpPr>
        <p:sp>
          <p:nvSpPr>
            <p:cNvPr id="156" name="Freeform 155">
              <a:extLst>
                <a:ext uri="{FF2B5EF4-FFF2-40B4-BE49-F238E27FC236}">
                  <a16:creationId xmlns:a16="http://schemas.microsoft.com/office/drawing/2014/main" id="{57D4F88C-A87B-1649-D11D-AE7B6DCB6DA9}"/>
                </a:ext>
              </a:extLst>
            </p:cNvPr>
            <p:cNvSpPr/>
            <p:nvPr/>
          </p:nvSpPr>
          <p:spPr>
            <a:xfrm>
              <a:off x="1047281" y="2770896"/>
              <a:ext cx="1519625" cy="1073542"/>
            </a:xfrm>
            <a:custGeom>
              <a:avLst/>
              <a:gdLst>
                <a:gd name="connsiteX0" fmla="*/ 235744 w 805295"/>
                <a:gd name="connsiteY0" fmla="*/ 568902 h 568902"/>
                <a:gd name="connsiteX1" fmla="*/ 0 w 805295"/>
                <a:gd name="connsiteY1" fmla="*/ 0 h 568902"/>
                <a:gd name="connsiteX2" fmla="*/ 805296 w 805295"/>
                <a:gd name="connsiteY2" fmla="*/ 0 h 568902"/>
                <a:gd name="connsiteX3" fmla="*/ 235744 w 805295"/>
                <a:gd name="connsiteY3" fmla="*/ 568902 h 568902"/>
              </a:gdLst>
              <a:ahLst/>
              <a:cxnLst>
                <a:cxn ang="0">
                  <a:pos x="connsiteX0" y="connsiteY0"/>
                </a:cxn>
                <a:cxn ang="0">
                  <a:pos x="connsiteX1" y="connsiteY1"/>
                </a:cxn>
                <a:cxn ang="0">
                  <a:pos x="connsiteX2" y="connsiteY2"/>
                </a:cxn>
                <a:cxn ang="0">
                  <a:pos x="connsiteX3" y="connsiteY3"/>
                </a:cxn>
              </a:cxnLst>
              <a:rect l="l" t="t" r="r" b="b"/>
              <a:pathLst>
                <a:path w="805295" h="568902">
                  <a:moveTo>
                    <a:pt x="235744" y="568902"/>
                  </a:moveTo>
                  <a:cubicBezTo>
                    <a:pt x="85076" y="418234"/>
                    <a:pt x="0" y="213014"/>
                    <a:pt x="0" y="0"/>
                  </a:cubicBezTo>
                  <a:lnTo>
                    <a:pt x="805296" y="0"/>
                  </a:lnTo>
                  <a:lnTo>
                    <a:pt x="235744" y="568902"/>
                  </a:lnTo>
                  <a:close/>
                </a:path>
              </a:pathLst>
            </a:custGeom>
            <a:solidFill>
              <a:srgbClr val="F0C135"/>
            </a:solidFill>
            <a:ln w="6490" cap="flat">
              <a:noFill/>
              <a:prstDash val="solid"/>
              <a:miter/>
            </a:ln>
          </p:spPr>
          <p:txBody>
            <a:bodyPr rtlCol="0" anchor="ctr"/>
            <a:lstStyle/>
            <a:p>
              <a:endParaRPr lang="en-US"/>
            </a:p>
          </p:txBody>
        </p:sp>
        <p:sp>
          <p:nvSpPr>
            <p:cNvPr id="157" name="TextBox 156">
              <a:extLst>
                <a:ext uri="{FF2B5EF4-FFF2-40B4-BE49-F238E27FC236}">
                  <a16:creationId xmlns:a16="http://schemas.microsoft.com/office/drawing/2014/main" id="{0F1A2F8E-C6A1-716A-A0B4-E132F3005364}"/>
                </a:ext>
              </a:extLst>
            </p:cNvPr>
            <p:cNvSpPr txBox="1"/>
            <p:nvPr/>
          </p:nvSpPr>
          <p:spPr>
            <a:xfrm>
              <a:off x="988689" y="2840376"/>
              <a:ext cx="1165677" cy="461665"/>
            </a:xfrm>
            <a:prstGeom prst="rect">
              <a:avLst/>
            </a:prstGeom>
            <a:noFill/>
          </p:spPr>
          <p:txBody>
            <a:bodyPr wrap="square" rtlCol="0">
              <a:spAutoFit/>
            </a:bodyPr>
            <a:lstStyle/>
            <a:p>
              <a:pPr algn="ctr"/>
              <a:r>
                <a:rPr lang="en-US" sz="800">
                  <a:solidFill>
                    <a:schemeClr val="bg1"/>
                  </a:solidFill>
                </a:rPr>
                <a:t>FIXED</a:t>
              </a:r>
            </a:p>
            <a:p>
              <a:pPr algn="ctr"/>
              <a:r>
                <a:rPr lang="en-US" sz="800">
                  <a:solidFill>
                    <a:schemeClr val="bg1"/>
                  </a:solidFill>
                </a:rPr>
                <a:t>IP CAMERAS AND</a:t>
              </a:r>
            </a:p>
            <a:p>
              <a:pPr algn="ctr"/>
              <a:r>
                <a:rPr lang="en-US" sz="800">
                  <a:solidFill>
                    <a:schemeClr val="bg1"/>
                  </a:solidFill>
                </a:rPr>
                <a:t>ENCODERS </a:t>
              </a:r>
            </a:p>
          </p:txBody>
        </p:sp>
      </p:grpSp>
      <p:grpSp>
        <p:nvGrpSpPr>
          <p:cNvPr id="161" name="Group 160">
            <a:extLst>
              <a:ext uri="{FF2B5EF4-FFF2-40B4-BE49-F238E27FC236}">
                <a16:creationId xmlns:a16="http://schemas.microsoft.com/office/drawing/2014/main" id="{2072D640-DB94-CC45-4DD7-4C1FAE6489BE}"/>
              </a:ext>
            </a:extLst>
          </p:cNvPr>
          <p:cNvGrpSpPr/>
          <p:nvPr/>
        </p:nvGrpSpPr>
        <p:grpSpPr>
          <a:xfrm>
            <a:off x="2565840" y="2769664"/>
            <a:ext cx="1518400" cy="1073542"/>
            <a:chOff x="2570799" y="2769669"/>
            <a:chExt cx="1518400" cy="1073542"/>
          </a:xfrm>
        </p:grpSpPr>
        <p:sp>
          <p:nvSpPr>
            <p:cNvPr id="162" name="Freeform 161">
              <a:extLst>
                <a:ext uri="{FF2B5EF4-FFF2-40B4-BE49-F238E27FC236}">
                  <a16:creationId xmlns:a16="http://schemas.microsoft.com/office/drawing/2014/main" id="{F70BEACB-6CD5-16E9-5E96-5C94717514D0}"/>
                </a:ext>
              </a:extLst>
            </p:cNvPr>
            <p:cNvSpPr/>
            <p:nvPr/>
          </p:nvSpPr>
          <p:spPr>
            <a:xfrm>
              <a:off x="2570799" y="2769669"/>
              <a:ext cx="1518400" cy="1073542"/>
            </a:xfrm>
            <a:custGeom>
              <a:avLst/>
              <a:gdLst>
                <a:gd name="connsiteX0" fmla="*/ 804646 w 804646"/>
                <a:gd name="connsiteY0" fmla="*/ 0 h 568902"/>
                <a:gd name="connsiteX1" fmla="*/ 568902 w 804646"/>
                <a:gd name="connsiteY1" fmla="*/ 568902 h 568902"/>
                <a:gd name="connsiteX2" fmla="*/ 0 w 804646"/>
                <a:gd name="connsiteY2" fmla="*/ 0 h 568902"/>
                <a:gd name="connsiteX3" fmla="*/ 804646 w 804646"/>
                <a:gd name="connsiteY3" fmla="*/ 0 h 568902"/>
              </a:gdLst>
              <a:ahLst/>
              <a:cxnLst>
                <a:cxn ang="0">
                  <a:pos x="connsiteX0" y="connsiteY0"/>
                </a:cxn>
                <a:cxn ang="0">
                  <a:pos x="connsiteX1" y="connsiteY1"/>
                </a:cxn>
                <a:cxn ang="0">
                  <a:pos x="connsiteX2" y="connsiteY2"/>
                </a:cxn>
                <a:cxn ang="0">
                  <a:pos x="connsiteX3" y="connsiteY3"/>
                </a:cxn>
              </a:cxnLst>
              <a:rect l="l" t="t" r="r" b="b"/>
              <a:pathLst>
                <a:path w="804646" h="568902">
                  <a:moveTo>
                    <a:pt x="804646" y="0"/>
                  </a:moveTo>
                  <a:cubicBezTo>
                    <a:pt x="804646" y="213663"/>
                    <a:pt x="719571" y="418234"/>
                    <a:pt x="568902" y="568902"/>
                  </a:cubicBezTo>
                  <a:lnTo>
                    <a:pt x="0" y="0"/>
                  </a:lnTo>
                  <a:lnTo>
                    <a:pt x="804646" y="0"/>
                  </a:lnTo>
                  <a:close/>
                </a:path>
              </a:pathLst>
            </a:custGeom>
            <a:solidFill>
              <a:srgbClr val="00AEEF"/>
            </a:solidFill>
            <a:ln w="6490" cap="flat">
              <a:noFill/>
              <a:prstDash val="solid"/>
              <a:miter/>
            </a:ln>
          </p:spPr>
          <p:txBody>
            <a:bodyPr rtlCol="0" anchor="ctr"/>
            <a:lstStyle/>
            <a:p>
              <a:endParaRPr lang="en-US"/>
            </a:p>
          </p:txBody>
        </p:sp>
        <p:sp>
          <p:nvSpPr>
            <p:cNvPr id="163" name="TextBox 162">
              <a:extLst>
                <a:ext uri="{FF2B5EF4-FFF2-40B4-BE49-F238E27FC236}">
                  <a16:creationId xmlns:a16="http://schemas.microsoft.com/office/drawing/2014/main" id="{BA6111A0-D2A3-E8B4-686D-234D50482F90}"/>
                </a:ext>
              </a:extLst>
            </p:cNvPr>
            <p:cNvSpPr txBox="1"/>
            <p:nvPr/>
          </p:nvSpPr>
          <p:spPr>
            <a:xfrm>
              <a:off x="3199547" y="2918841"/>
              <a:ext cx="743201" cy="369332"/>
            </a:xfrm>
            <a:prstGeom prst="rect">
              <a:avLst/>
            </a:prstGeom>
            <a:noFill/>
          </p:spPr>
          <p:txBody>
            <a:bodyPr wrap="square" lIns="0" tIns="0" rIns="0" bIns="0" rtlCol="0">
              <a:spAutoFit/>
            </a:bodyPr>
            <a:lstStyle/>
            <a:p>
              <a:pPr algn="ctr"/>
              <a:r>
                <a:rPr lang="en-US" sz="800">
                  <a:solidFill>
                    <a:schemeClr val="bg1"/>
                  </a:solidFill>
                </a:rPr>
                <a:t>VIDEO MANAGEMENT SOFTWARE</a:t>
              </a:r>
            </a:p>
          </p:txBody>
        </p:sp>
      </p:grpSp>
      <p:grpSp>
        <p:nvGrpSpPr>
          <p:cNvPr id="124" name="Group 123">
            <a:extLst>
              <a:ext uri="{FF2B5EF4-FFF2-40B4-BE49-F238E27FC236}">
                <a16:creationId xmlns:a16="http://schemas.microsoft.com/office/drawing/2014/main" id="{03DF13A8-468C-1355-3BD9-E898E091D499}"/>
              </a:ext>
            </a:extLst>
          </p:cNvPr>
          <p:cNvGrpSpPr/>
          <p:nvPr/>
        </p:nvGrpSpPr>
        <p:grpSpPr>
          <a:xfrm>
            <a:off x="2005535" y="2207929"/>
            <a:ext cx="1131446" cy="1134809"/>
            <a:chOff x="2033852" y="2752724"/>
            <a:chExt cx="1770513" cy="1775779"/>
          </a:xfrm>
        </p:grpSpPr>
        <p:sp>
          <p:nvSpPr>
            <p:cNvPr id="125" name="Oval 124">
              <a:extLst>
                <a:ext uri="{FF2B5EF4-FFF2-40B4-BE49-F238E27FC236}">
                  <a16:creationId xmlns:a16="http://schemas.microsoft.com/office/drawing/2014/main" id="{4EC05704-8BA7-7EE6-2D06-936EC1331166}"/>
                </a:ext>
              </a:extLst>
            </p:cNvPr>
            <p:cNvSpPr/>
            <p:nvPr/>
          </p:nvSpPr>
          <p:spPr>
            <a:xfrm>
              <a:off x="2047119" y="2757173"/>
              <a:ext cx="1757246" cy="1757246"/>
            </a:xfrm>
            <a:prstGeom prst="ellipse">
              <a:avLst/>
            </a:prstGeom>
            <a:solidFill>
              <a:schemeClr val="bg1"/>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6" name="Picture 125">
              <a:extLst>
                <a:ext uri="{FF2B5EF4-FFF2-40B4-BE49-F238E27FC236}">
                  <a16:creationId xmlns:a16="http://schemas.microsoft.com/office/drawing/2014/main" id="{FA600B4F-9BF8-931D-B580-4C01275B6C9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033852" y="2752724"/>
              <a:ext cx="1766623" cy="1775779"/>
            </a:xfrm>
            <a:prstGeom prst="rect">
              <a:avLst/>
            </a:prstGeom>
          </p:spPr>
        </p:pic>
        <p:grpSp>
          <p:nvGrpSpPr>
            <p:cNvPr id="129" name="Group 128">
              <a:extLst>
                <a:ext uri="{FF2B5EF4-FFF2-40B4-BE49-F238E27FC236}">
                  <a16:creationId xmlns:a16="http://schemas.microsoft.com/office/drawing/2014/main" id="{4A8EA841-A7FA-0302-7667-D462051D0991}"/>
                </a:ext>
              </a:extLst>
            </p:cNvPr>
            <p:cNvGrpSpPr/>
            <p:nvPr/>
          </p:nvGrpSpPr>
          <p:grpSpPr>
            <a:xfrm>
              <a:off x="2206787" y="2916841"/>
              <a:ext cx="1437910" cy="1437910"/>
              <a:chOff x="2206787" y="2916841"/>
              <a:chExt cx="1437910" cy="1437910"/>
            </a:xfrm>
          </p:grpSpPr>
          <p:sp>
            <p:nvSpPr>
              <p:cNvPr id="131" name="Oval 130">
                <a:extLst>
                  <a:ext uri="{FF2B5EF4-FFF2-40B4-BE49-F238E27FC236}">
                    <a16:creationId xmlns:a16="http://schemas.microsoft.com/office/drawing/2014/main" id="{8817DF64-653D-34B0-78F6-148845BDDB89}"/>
                  </a:ext>
                </a:extLst>
              </p:cNvPr>
              <p:cNvSpPr/>
              <p:nvPr/>
            </p:nvSpPr>
            <p:spPr>
              <a:xfrm>
                <a:off x="2206787" y="2916841"/>
                <a:ext cx="1437910" cy="1437910"/>
              </a:xfrm>
              <a:prstGeom prst="ellipse">
                <a:avLst/>
              </a:prstGeom>
              <a:solidFill>
                <a:schemeClr val="tx1">
                  <a:lumMod val="75000"/>
                  <a:lumOff val="25000"/>
                </a:schemeClr>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TextBox 147">
                <a:extLst>
                  <a:ext uri="{FF2B5EF4-FFF2-40B4-BE49-F238E27FC236}">
                    <a16:creationId xmlns:a16="http://schemas.microsoft.com/office/drawing/2014/main" id="{625E7C2F-8D7D-58C4-ADBB-42EC2E1A153B}"/>
                  </a:ext>
                </a:extLst>
              </p:cNvPr>
              <p:cNvSpPr txBox="1"/>
              <p:nvPr/>
            </p:nvSpPr>
            <p:spPr>
              <a:xfrm>
                <a:off x="2218318" y="3391619"/>
                <a:ext cx="1414848" cy="466472"/>
              </a:xfrm>
              <a:prstGeom prst="rect">
                <a:avLst/>
              </a:prstGeom>
              <a:noFill/>
            </p:spPr>
            <p:txBody>
              <a:bodyPr wrap="square" rtlCol="0">
                <a:spAutoFit/>
              </a:bodyPr>
              <a:lstStyle/>
              <a:p>
                <a:pPr algn="ctr"/>
                <a:r>
                  <a:rPr lang="en-US" sz="800" b="1">
                    <a:solidFill>
                      <a:schemeClr val="bg1"/>
                    </a:solidFill>
                  </a:rPr>
                  <a:t>ENTERPRISE MANAGEMENT</a:t>
                </a:r>
              </a:p>
            </p:txBody>
          </p:sp>
        </p:grpSp>
      </p:grpSp>
      <p:grpSp>
        <p:nvGrpSpPr>
          <p:cNvPr id="149" name="Group 148">
            <a:extLst>
              <a:ext uri="{FF2B5EF4-FFF2-40B4-BE49-F238E27FC236}">
                <a16:creationId xmlns:a16="http://schemas.microsoft.com/office/drawing/2014/main" id="{1134E4B1-FE55-2872-3B98-92A699A16500}"/>
              </a:ext>
            </a:extLst>
          </p:cNvPr>
          <p:cNvGrpSpPr/>
          <p:nvPr/>
        </p:nvGrpSpPr>
        <p:grpSpPr>
          <a:xfrm>
            <a:off x="2074902" y="2310648"/>
            <a:ext cx="1004174" cy="920033"/>
            <a:chOff x="2187247" y="2919714"/>
            <a:chExt cx="1614267" cy="1479005"/>
          </a:xfrm>
          <a:solidFill>
            <a:srgbClr val="404040"/>
          </a:solidFill>
        </p:grpSpPr>
        <p:sp>
          <p:nvSpPr>
            <p:cNvPr id="150" name="Oval 149">
              <a:extLst>
                <a:ext uri="{FF2B5EF4-FFF2-40B4-BE49-F238E27FC236}">
                  <a16:creationId xmlns:a16="http://schemas.microsoft.com/office/drawing/2014/main" id="{4325A047-87DC-944E-E320-B761DA9F3864}"/>
                </a:ext>
              </a:extLst>
            </p:cNvPr>
            <p:cNvSpPr/>
            <p:nvPr/>
          </p:nvSpPr>
          <p:spPr>
            <a:xfrm>
              <a:off x="2242285" y="2919714"/>
              <a:ext cx="1479006" cy="1479005"/>
            </a:xfrm>
            <a:prstGeom prst="ellipse">
              <a:avLst/>
            </a:prstGeom>
            <a:grp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TextBox 150">
              <a:extLst>
                <a:ext uri="{FF2B5EF4-FFF2-40B4-BE49-F238E27FC236}">
                  <a16:creationId xmlns:a16="http://schemas.microsoft.com/office/drawing/2014/main" id="{D301EB72-41E8-3756-B393-A67CF0E4B120}"/>
                </a:ext>
              </a:extLst>
            </p:cNvPr>
            <p:cNvSpPr txBox="1"/>
            <p:nvPr/>
          </p:nvSpPr>
          <p:spPr>
            <a:xfrm>
              <a:off x="2187247" y="3426750"/>
              <a:ext cx="1614267" cy="534350"/>
            </a:xfrm>
            <a:prstGeom prst="rect">
              <a:avLst/>
            </a:prstGeom>
            <a:noFill/>
          </p:spPr>
          <p:txBody>
            <a:bodyPr wrap="square" rtlCol="0">
              <a:spAutoFit/>
            </a:bodyPr>
            <a:lstStyle/>
            <a:p>
              <a:pPr algn="ctr"/>
              <a:r>
                <a:rPr lang="en-US" sz="600" b="1">
                  <a:solidFill>
                    <a:schemeClr val="bg1"/>
                  </a:solidFill>
                </a:rPr>
                <a:t>ENTERPRISE MANAGEMENT</a:t>
              </a:r>
            </a:p>
          </p:txBody>
        </p:sp>
      </p:grpSp>
    </p:spTree>
    <p:extLst>
      <p:ext uri="{BB962C8B-B14F-4D97-AF65-F5344CB8AC3E}">
        <p14:creationId xmlns:p14="http://schemas.microsoft.com/office/powerpoint/2010/main" val="389926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33333E-6 0.00031 L 0.02066 -0.06111 " pathEditMode="relative" rAng="0" ptsTypes="AA">
                                      <p:cBhvr>
                                        <p:cTn id="9" dur="1000" fill="hold"/>
                                        <p:tgtEl>
                                          <p:spTgt spid="49"/>
                                        </p:tgtEl>
                                        <p:attrNameLst>
                                          <p:attrName>ppt_x</p:attrName>
                                          <p:attrName>ppt_y</p:attrName>
                                        </p:attrNameLst>
                                      </p:cBhvr>
                                      <p:rCtr x="1024" y="-3086"/>
                                    </p:animMotion>
                                  </p:childTnLst>
                                </p:cTn>
                              </p:par>
                              <p:par>
                                <p:cTn id="10" presetID="6" presetClass="emph" presetSubtype="0" accel="50000" decel="50000" fill="hold" nodeType="withEffect">
                                  <p:stCondLst>
                                    <p:cond delay="0"/>
                                  </p:stCondLst>
                                  <p:childTnLst>
                                    <p:animScale>
                                      <p:cBhvr>
                                        <p:cTn id="11" dur="1000" fill="hold"/>
                                        <p:tgtEl>
                                          <p:spTgt spid="49"/>
                                        </p:tgtEl>
                                      </p:cBhvr>
                                      <p:by x="125000" y="125000"/>
                                    </p:animScale>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1.66667E-6 -6.17284E-7 L 0.02761 -0.03549 " pathEditMode="relative" rAng="0" ptsTypes="AA">
                                      <p:cBhvr>
                                        <p:cTn id="29" dur="1000" fill="hold"/>
                                        <p:tgtEl>
                                          <p:spTgt spid="50"/>
                                        </p:tgtEl>
                                        <p:attrNameLst>
                                          <p:attrName>ppt_x</p:attrName>
                                          <p:attrName>ppt_y</p:attrName>
                                        </p:attrNameLst>
                                      </p:cBhvr>
                                      <p:rCtr x="1372" y="-1790"/>
                                    </p:animMotion>
                                  </p:childTnLst>
                                </p:cTn>
                              </p:par>
                              <p:par>
                                <p:cTn id="30" presetID="6" presetClass="emph" presetSubtype="0" accel="50000" decel="50000" fill="hold" nodeType="withEffect">
                                  <p:stCondLst>
                                    <p:cond delay="0"/>
                                  </p:stCondLst>
                                  <p:childTnLst>
                                    <p:animScale>
                                      <p:cBhvr>
                                        <p:cTn id="31" dur="1000" fill="hold"/>
                                        <p:tgtEl>
                                          <p:spTgt spid="50"/>
                                        </p:tgtEl>
                                      </p:cBhvr>
                                      <p:by x="125000" y="125000"/>
                                    </p:animScale>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0"/>
                                        </p:tgtEl>
                                      </p:cBhvr>
                                    </p:animEffect>
                                    <p:set>
                                      <p:cBhvr>
                                        <p:cTn id="40" dur="1" fill="hold">
                                          <p:stCondLst>
                                            <p:cond delay="499"/>
                                          </p:stCondLst>
                                        </p:cTn>
                                        <p:tgtEl>
                                          <p:spTgt spid="5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childTnLst>
                          </p:cTn>
                        </p:par>
                        <p:par>
                          <p:cTn id="47" fill="hold">
                            <p:stCondLst>
                              <p:cond delay="500"/>
                            </p:stCondLst>
                            <p:childTnLst>
                              <p:par>
                                <p:cTn id="48" presetID="0" presetClass="path" presetSubtype="0" accel="50000" decel="50000" fill="hold" nodeType="afterEffect">
                                  <p:stCondLst>
                                    <p:cond delay="0"/>
                                  </p:stCondLst>
                                  <p:childTnLst>
                                    <p:animMotion origin="layout" path="M -1.66667E-6 -1.23457E-6 L 0.04271 0.04352 " pathEditMode="relative" rAng="0" ptsTypes="AA">
                                      <p:cBhvr>
                                        <p:cTn id="49" dur="1000" fill="hold"/>
                                        <p:tgtEl>
                                          <p:spTgt spid="161"/>
                                        </p:tgtEl>
                                        <p:attrNameLst>
                                          <p:attrName>ppt_x</p:attrName>
                                          <p:attrName>ppt_y</p:attrName>
                                        </p:attrNameLst>
                                      </p:cBhvr>
                                      <p:rCtr x="2135" y="2160"/>
                                    </p:animMotion>
                                  </p:childTnLst>
                                </p:cTn>
                              </p:par>
                              <p:par>
                                <p:cTn id="50" presetID="6" presetClass="emph" presetSubtype="0" accel="50000" decel="50000" fill="hold" nodeType="withEffect">
                                  <p:stCondLst>
                                    <p:cond delay="0"/>
                                  </p:stCondLst>
                                  <p:childTnLst>
                                    <p:animScale>
                                      <p:cBhvr>
                                        <p:cTn id="51" dur="1000" fill="hold"/>
                                        <p:tgtEl>
                                          <p:spTgt spid="161"/>
                                        </p:tgtEl>
                                      </p:cBhvr>
                                      <p:by x="125000" y="125000"/>
                                    </p:animScale>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61"/>
                                        </p:tgtEl>
                                      </p:cBhvr>
                                    </p:animEffect>
                                    <p:set>
                                      <p:cBhvr>
                                        <p:cTn id="60" dur="1" fill="hold">
                                          <p:stCondLst>
                                            <p:cond delay="499"/>
                                          </p:stCondLst>
                                        </p:cTn>
                                        <p:tgtEl>
                                          <p:spTgt spid="16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childTnLst>
                          </p:cTn>
                        </p:par>
                        <p:par>
                          <p:cTn id="67" fill="hold">
                            <p:stCondLst>
                              <p:cond delay="500"/>
                            </p:stCondLst>
                            <p:childTnLst>
                              <p:par>
                                <p:cTn id="68" presetID="0" presetClass="path" presetSubtype="0" accel="50000" decel="50000" fill="hold" nodeType="afterEffect">
                                  <p:stCondLst>
                                    <p:cond delay="0"/>
                                  </p:stCondLst>
                                  <p:childTnLst>
                                    <p:animMotion origin="layout" path="M -2.5E-6 -2.46914E-6 L 0.02552 0.07099 " pathEditMode="relative" rAng="0" ptsTypes="AA">
                                      <p:cBhvr>
                                        <p:cTn id="69" dur="1000" fill="hold"/>
                                        <p:tgtEl>
                                          <p:spTgt spid="105"/>
                                        </p:tgtEl>
                                        <p:attrNameLst>
                                          <p:attrName>ppt_x</p:attrName>
                                          <p:attrName>ppt_y</p:attrName>
                                        </p:attrNameLst>
                                      </p:cBhvr>
                                      <p:rCtr x="1267" y="3549"/>
                                    </p:animMotion>
                                  </p:childTnLst>
                                </p:cTn>
                              </p:par>
                              <p:par>
                                <p:cTn id="70" presetID="6" presetClass="emph" presetSubtype="0" accel="50000" decel="50000" fill="hold" nodeType="withEffect">
                                  <p:stCondLst>
                                    <p:cond delay="0"/>
                                  </p:stCondLst>
                                  <p:childTnLst>
                                    <p:animScale>
                                      <p:cBhvr>
                                        <p:cTn id="71" dur="1000" fill="hold"/>
                                        <p:tgtEl>
                                          <p:spTgt spid="105"/>
                                        </p:tgtEl>
                                      </p:cBhvr>
                                      <p:by x="125000" y="125000"/>
                                    </p:animScale>
                                  </p:childTnLst>
                                </p:cTn>
                              </p:par>
                            </p:childTnLst>
                          </p:cTn>
                        </p:par>
                        <p:par>
                          <p:cTn id="72" fill="hold">
                            <p:stCondLst>
                              <p:cond delay="1500"/>
                            </p:stCondLst>
                            <p:childTnLst>
                              <p:par>
                                <p:cTn id="73" presetID="10" presetClass="entr" presetSubtype="0" fill="hold" nodeType="afterEffect">
                                  <p:stCondLst>
                                    <p:cond delay="0"/>
                                  </p:stCondLst>
                                  <p:childTnLst>
                                    <p:set>
                                      <p:cBhvr>
                                        <p:cTn id="74" dur="1" fill="hold">
                                          <p:stCondLst>
                                            <p:cond delay="0"/>
                                          </p:stCondLst>
                                        </p:cTn>
                                        <p:tgtEl>
                                          <p:spTgt spid="209"/>
                                        </p:tgtEl>
                                        <p:attrNameLst>
                                          <p:attrName>style.visibility</p:attrName>
                                        </p:attrNameLst>
                                      </p:cBhvr>
                                      <p:to>
                                        <p:strVal val="visible"/>
                                      </p:to>
                                    </p:set>
                                    <p:animEffect transition="in" filter="fade">
                                      <p:cBhvr>
                                        <p:cTn id="75" dur="500"/>
                                        <p:tgtEl>
                                          <p:spTgt spid="20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105"/>
                                        </p:tgtEl>
                                      </p:cBhvr>
                                    </p:animEffect>
                                    <p:set>
                                      <p:cBhvr>
                                        <p:cTn id="80" dur="1" fill="hold">
                                          <p:stCondLst>
                                            <p:cond delay="499"/>
                                          </p:stCondLst>
                                        </p:cTn>
                                        <p:tgtEl>
                                          <p:spTgt spid="105"/>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09"/>
                                        </p:tgtEl>
                                      </p:cBhvr>
                                    </p:animEffect>
                                    <p:set>
                                      <p:cBhvr>
                                        <p:cTn id="83" dur="1" fill="hold">
                                          <p:stCondLst>
                                            <p:cond delay="499"/>
                                          </p:stCondLst>
                                        </p:cTn>
                                        <p:tgtEl>
                                          <p:spTgt spid="20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500"/>
                                        <p:tgtEl>
                                          <p:spTgt spid="99"/>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5E-6 0.00031 L -0.02483 0.06204 " pathEditMode="relative" rAng="0" ptsTypes="AA">
                                      <p:cBhvr>
                                        <p:cTn id="89" dur="1000" fill="hold"/>
                                        <p:tgtEl>
                                          <p:spTgt spid="108"/>
                                        </p:tgtEl>
                                        <p:attrNameLst>
                                          <p:attrName>ppt_x</p:attrName>
                                          <p:attrName>ppt_y</p:attrName>
                                        </p:attrNameLst>
                                      </p:cBhvr>
                                      <p:rCtr x="-1250" y="3086"/>
                                    </p:animMotion>
                                  </p:childTnLst>
                                </p:cTn>
                              </p:par>
                              <p:par>
                                <p:cTn id="90" presetID="6" presetClass="emph" presetSubtype="0" accel="50000" decel="50000" fill="hold" nodeType="withEffect">
                                  <p:stCondLst>
                                    <p:cond delay="0"/>
                                  </p:stCondLst>
                                  <p:childTnLst>
                                    <p:animScale>
                                      <p:cBhvr>
                                        <p:cTn id="91" dur="1000" fill="hold"/>
                                        <p:tgtEl>
                                          <p:spTgt spid="108"/>
                                        </p:tgtEl>
                                      </p:cBhvr>
                                      <p:by x="125000" y="125000"/>
                                    </p:animScale>
                                  </p:childTnLst>
                                </p:cTn>
                              </p:par>
                            </p:childTnLst>
                          </p:cTn>
                        </p:par>
                        <p:par>
                          <p:cTn id="92" fill="hold">
                            <p:stCondLst>
                              <p:cond delay="1500"/>
                            </p:stCondLst>
                            <p:childTnLst>
                              <p:par>
                                <p:cTn id="93" presetID="10" presetClass="entr" presetSubtype="0" fill="hold" nodeType="after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108"/>
                                        </p:tgtEl>
                                      </p:cBhvr>
                                    </p:animEffect>
                                    <p:set>
                                      <p:cBhvr>
                                        <p:cTn id="100" dur="1" fill="hold">
                                          <p:stCondLst>
                                            <p:cond delay="499"/>
                                          </p:stCondLst>
                                        </p:cTn>
                                        <p:tgtEl>
                                          <p:spTgt spid="10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500"/>
                                        <p:tgtEl>
                                          <p:spTgt spid="53"/>
                                        </p:tgtEl>
                                      </p:cBhvr>
                                    </p:animEffect>
                                  </p:childTnLst>
                                </p:cTn>
                              </p:par>
                            </p:childTnLst>
                          </p:cTn>
                        </p:par>
                        <p:par>
                          <p:cTn id="107" fill="hold">
                            <p:stCondLst>
                              <p:cond delay="500"/>
                            </p:stCondLst>
                            <p:childTnLst>
                              <p:par>
                                <p:cTn id="108" presetID="0" presetClass="path" presetSubtype="0" accel="50000" decel="50000" fill="hold" nodeType="afterEffect">
                                  <p:stCondLst>
                                    <p:cond delay="0"/>
                                  </p:stCondLst>
                                  <p:childTnLst>
                                    <p:animMotion origin="layout" path="M -4.44444E-6 0.00031 L -0.03576 0.0426 " pathEditMode="relative" rAng="0" ptsTypes="AA">
                                      <p:cBhvr>
                                        <p:cTn id="109" dur="1000" fill="hold"/>
                                        <p:tgtEl>
                                          <p:spTgt spid="155"/>
                                        </p:tgtEl>
                                        <p:attrNameLst>
                                          <p:attrName>ppt_x</p:attrName>
                                          <p:attrName>ppt_y</p:attrName>
                                        </p:attrNameLst>
                                      </p:cBhvr>
                                      <p:rCtr x="-1788" y="2099"/>
                                    </p:animMotion>
                                  </p:childTnLst>
                                </p:cTn>
                              </p:par>
                              <p:par>
                                <p:cTn id="110" presetID="6" presetClass="emph" presetSubtype="0" accel="50000" decel="50000" fill="hold" nodeType="withEffect">
                                  <p:stCondLst>
                                    <p:cond delay="0"/>
                                  </p:stCondLst>
                                  <p:childTnLst>
                                    <p:animScale>
                                      <p:cBhvr>
                                        <p:cTn id="111" dur="1000" fill="hold"/>
                                        <p:tgtEl>
                                          <p:spTgt spid="155"/>
                                        </p:tgtEl>
                                      </p:cBhvr>
                                      <p:by x="125000" y="125000"/>
                                    </p:animScale>
                                  </p:childTnLst>
                                </p:cTn>
                              </p:par>
                            </p:childTnLst>
                          </p:cTn>
                        </p:par>
                        <p:par>
                          <p:cTn id="112" fill="hold">
                            <p:stCondLst>
                              <p:cond delay="1500"/>
                            </p:stCondLst>
                            <p:childTnLst>
                              <p:par>
                                <p:cTn id="113" presetID="10" presetClass="entr" presetSubtype="0" fill="hold" nodeType="after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fade">
                                      <p:cBhvr>
                                        <p:cTn id="115" dur="500"/>
                                        <p:tgtEl>
                                          <p:spTgt spid="13"/>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155"/>
                                        </p:tgtEl>
                                      </p:cBhvr>
                                    </p:animEffect>
                                    <p:set>
                                      <p:cBhvr>
                                        <p:cTn id="120" dur="1" fill="hold">
                                          <p:stCondLst>
                                            <p:cond delay="499"/>
                                          </p:stCondLst>
                                        </p:cTn>
                                        <p:tgtEl>
                                          <p:spTgt spid="155"/>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54"/>
                                        </p:tgtEl>
                                        <p:attrNameLst>
                                          <p:attrName>style.visibility</p:attrName>
                                        </p:attrNameLst>
                                      </p:cBhvr>
                                      <p:to>
                                        <p:strVal val="visible"/>
                                      </p:to>
                                    </p:set>
                                    <p:animEffect transition="in" filter="fade">
                                      <p:cBhvr>
                                        <p:cTn id="126" dur="500"/>
                                        <p:tgtEl>
                                          <p:spTgt spid="54"/>
                                        </p:tgtEl>
                                      </p:cBhvr>
                                    </p:animEffect>
                                  </p:childTnLst>
                                </p:cTn>
                              </p:par>
                            </p:childTnLst>
                          </p:cTn>
                        </p:par>
                        <p:par>
                          <p:cTn id="127" fill="hold">
                            <p:stCondLst>
                              <p:cond delay="500"/>
                            </p:stCondLst>
                            <p:childTnLst>
                              <p:par>
                                <p:cTn id="128" presetID="0" presetClass="path" presetSubtype="0" accel="50000" decel="50000" fill="hold" nodeType="afterEffect">
                                  <p:stCondLst>
                                    <p:cond delay="0"/>
                                  </p:stCondLst>
                                  <p:childTnLst>
                                    <p:animMotion origin="layout" path="M 8.33333E-7 -6.17284E-7 L -0.0382 -0.02994 " pathEditMode="relative" rAng="0" ptsTypes="AA">
                                      <p:cBhvr>
                                        <p:cTn id="129" dur="1000" fill="hold"/>
                                        <p:tgtEl>
                                          <p:spTgt spid="117"/>
                                        </p:tgtEl>
                                        <p:attrNameLst>
                                          <p:attrName>ppt_x</p:attrName>
                                          <p:attrName>ppt_y</p:attrName>
                                        </p:attrNameLst>
                                      </p:cBhvr>
                                      <p:rCtr x="-1910" y="-1512"/>
                                    </p:animMotion>
                                  </p:childTnLst>
                                </p:cTn>
                              </p:par>
                              <p:par>
                                <p:cTn id="130" presetID="6" presetClass="emph" presetSubtype="0" accel="50000" decel="50000" fill="hold" nodeType="withEffect">
                                  <p:stCondLst>
                                    <p:cond delay="0"/>
                                  </p:stCondLst>
                                  <p:childTnLst>
                                    <p:animScale>
                                      <p:cBhvr>
                                        <p:cTn id="131" dur="1000" fill="hold"/>
                                        <p:tgtEl>
                                          <p:spTgt spid="117"/>
                                        </p:tgtEl>
                                      </p:cBhvr>
                                      <p:by x="125000" y="125000"/>
                                    </p:animScale>
                                  </p:childTnLst>
                                </p:cTn>
                              </p:par>
                            </p:childTnLst>
                          </p:cTn>
                        </p:par>
                        <p:par>
                          <p:cTn id="132" fill="hold">
                            <p:stCondLst>
                              <p:cond delay="1500"/>
                            </p:stCondLst>
                            <p:childTnLst>
                              <p:par>
                                <p:cTn id="133" presetID="10" presetClass="entr" presetSubtype="0" fill="hold" nodeType="after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fade">
                                      <p:cBhvr>
                                        <p:cTn id="135" dur="500"/>
                                        <p:tgtEl>
                                          <p:spTgt spid="1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500"/>
                                        <p:tgtEl>
                                          <p:spTgt spid="117"/>
                                        </p:tgtEl>
                                      </p:cBhvr>
                                    </p:animEffect>
                                    <p:set>
                                      <p:cBhvr>
                                        <p:cTn id="140" dur="1" fill="hold">
                                          <p:stCondLst>
                                            <p:cond delay="499"/>
                                          </p:stCondLst>
                                        </p:cTn>
                                        <p:tgtEl>
                                          <p:spTgt spid="11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11"/>
                                        </p:tgtEl>
                                      </p:cBhvr>
                                    </p:animEffect>
                                    <p:set>
                                      <p:cBhvr>
                                        <p:cTn id="143" dur="1" fill="hold">
                                          <p:stCondLst>
                                            <p:cond delay="499"/>
                                          </p:stCondLst>
                                        </p:cTn>
                                        <p:tgtEl>
                                          <p:spTgt spid="11"/>
                                        </p:tgtEl>
                                        <p:attrNameLst>
                                          <p:attrName>style.visibility</p:attrName>
                                        </p:attrNameLst>
                                      </p:cBhvr>
                                      <p:to>
                                        <p:strVal val="hidden"/>
                                      </p:to>
                                    </p:set>
                                  </p:childTnLst>
                                </p:cTn>
                              </p:par>
                              <p:par>
                                <p:cTn id="144" presetID="10" presetClass="entr" presetSubtype="0" fill="hold" nodeType="with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fade">
                                      <p:cBhvr>
                                        <p:cTn id="146" dur="500"/>
                                        <p:tgtEl>
                                          <p:spTgt spid="55"/>
                                        </p:tgtEl>
                                      </p:cBhvr>
                                    </p:animEffect>
                                  </p:childTnLst>
                                </p:cTn>
                              </p:par>
                            </p:childTnLst>
                          </p:cTn>
                        </p:par>
                        <p:par>
                          <p:cTn id="147" fill="hold">
                            <p:stCondLst>
                              <p:cond delay="500"/>
                            </p:stCondLst>
                            <p:childTnLst>
                              <p:par>
                                <p:cTn id="148" presetID="0" presetClass="path" presetSubtype="0" accel="50000" decel="50000" fill="hold" nodeType="afterEffect">
                                  <p:stCondLst>
                                    <p:cond delay="0"/>
                                  </p:stCondLst>
                                  <p:childTnLst>
                                    <p:animMotion origin="layout" path="M 0.00017 -7.40741E-7 L -0.01719 -0.07654 " pathEditMode="relative" rAng="0" ptsTypes="AA">
                                      <p:cBhvr>
                                        <p:cTn id="149" dur="1000" fill="hold"/>
                                        <p:tgtEl>
                                          <p:spTgt spid="120"/>
                                        </p:tgtEl>
                                        <p:attrNameLst>
                                          <p:attrName>ppt_x</p:attrName>
                                          <p:attrName>ppt_y</p:attrName>
                                        </p:attrNameLst>
                                      </p:cBhvr>
                                      <p:rCtr x="-868" y="-3827"/>
                                    </p:animMotion>
                                  </p:childTnLst>
                                </p:cTn>
                              </p:par>
                              <p:par>
                                <p:cTn id="150" presetID="6" presetClass="emph" presetSubtype="0" accel="50000" decel="50000" fill="hold" nodeType="withEffect">
                                  <p:stCondLst>
                                    <p:cond delay="0"/>
                                  </p:stCondLst>
                                  <p:childTnLst>
                                    <p:animScale>
                                      <p:cBhvr>
                                        <p:cTn id="151" dur="1000" fill="hold"/>
                                        <p:tgtEl>
                                          <p:spTgt spid="120"/>
                                        </p:tgtEl>
                                      </p:cBhvr>
                                      <p:by x="125000" y="125000"/>
                                    </p:animScale>
                                  </p:childTnLst>
                                </p:cTn>
                              </p:par>
                            </p:childTnLst>
                          </p:cTn>
                        </p:par>
                        <p:par>
                          <p:cTn id="152" fill="hold">
                            <p:stCondLst>
                              <p:cond delay="1500"/>
                            </p:stCondLst>
                            <p:childTnLst>
                              <p:par>
                                <p:cTn id="153" presetID="10" presetClass="entr" presetSubtype="0" fill="hold" nodeType="afterEffect">
                                  <p:stCondLst>
                                    <p:cond delay="0"/>
                                  </p:stCondLst>
                                  <p:childTnLst>
                                    <p:set>
                                      <p:cBhvr>
                                        <p:cTn id="154" dur="1" fill="hold">
                                          <p:stCondLst>
                                            <p:cond delay="0"/>
                                          </p:stCondLst>
                                        </p:cTn>
                                        <p:tgtEl>
                                          <p:spTgt spid="88"/>
                                        </p:tgtEl>
                                        <p:attrNameLst>
                                          <p:attrName>style.visibility</p:attrName>
                                        </p:attrNameLst>
                                      </p:cBhvr>
                                      <p:to>
                                        <p:strVal val="visible"/>
                                      </p:to>
                                    </p:set>
                                    <p:animEffect transition="in" filter="fade">
                                      <p:cBhvr>
                                        <p:cTn id="155" dur="500"/>
                                        <p:tgtEl>
                                          <p:spTgt spid="88"/>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20"/>
                                        </p:tgtEl>
                                      </p:cBhvr>
                                    </p:animEffect>
                                    <p:set>
                                      <p:cBhvr>
                                        <p:cTn id="160" dur="1" fill="hold">
                                          <p:stCondLst>
                                            <p:cond delay="499"/>
                                          </p:stCondLst>
                                        </p:cTn>
                                        <p:tgtEl>
                                          <p:spTgt spid="120"/>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88"/>
                                        </p:tgtEl>
                                      </p:cBhvr>
                                    </p:animEffect>
                                    <p:set>
                                      <p:cBhvr>
                                        <p:cTn id="163" dur="1" fill="hold">
                                          <p:stCondLst>
                                            <p:cond delay="499"/>
                                          </p:stCondLst>
                                        </p:cTn>
                                        <p:tgtEl>
                                          <p:spTgt spid="88"/>
                                        </p:tgtEl>
                                        <p:attrNameLst>
                                          <p:attrName>style.visibility</p:attrName>
                                        </p:attrNameLst>
                                      </p:cBhvr>
                                      <p:to>
                                        <p:strVal val="hidden"/>
                                      </p:to>
                                    </p:set>
                                  </p:childTnLst>
                                </p:cTn>
                              </p:par>
                              <p:par>
                                <p:cTn id="164" presetID="10" presetClass="entr" presetSubtype="0" fill="hold" nodeType="withEffect">
                                  <p:stCondLst>
                                    <p:cond delay="0"/>
                                  </p:stCondLst>
                                  <p:childTnLst>
                                    <p:set>
                                      <p:cBhvr>
                                        <p:cTn id="165" dur="1" fill="hold">
                                          <p:stCondLst>
                                            <p:cond delay="0"/>
                                          </p:stCondLst>
                                        </p:cTn>
                                        <p:tgtEl>
                                          <p:spTgt spid="56"/>
                                        </p:tgtEl>
                                        <p:attrNameLst>
                                          <p:attrName>style.visibility</p:attrName>
                                        </p:attrNameLst>
                                      </p:cBhvr>
                                      <p:to>
                                        <p:strVal val="visible"/>
                                      </p:to>
                                    </p:set>
                                    <p:animEffect transition="in" filter="fade">
                                      <p:cBhvr>
                                        <p:cTn id="166" dur="500"/>
                                        <p:tgtEl>
                                          <p:spTgt spid="56"/>
                                        </p:tgtEl>
                                      </p:cBhvr>
                                    </p:animEffect>
                                  </p:childTnLst>
                                </p:cTn>
                              </p:par>
                            </p:childTnLst>
                          </p:cTn>
                        </p:par>
                        <p:par>
                          <p:cTn id="167" fill="hold">
                            <p:stCondLst>
                              <p:cond delay="500"/>
                            </p:stCondLst>
                            <p:childTnLst>
                              <p:par>
                                <p:cTn id="168" presetID="6" presetClass="emph" presetSubtype="0" accel="50000" decel="50000" fill="hold" nodeType="afterEffect">
                                  <p:stCondLst>
                                    <p:cond delay="0"/>
                                  </p:stCondLst>
                                  <p:childTnLst>
                                    <p:animScale>
                                      <p:cBhvr>
                                        <p:cTn id="169" dur="1000" fill="hold"/>
                                        <p:tgtEl>
                                          <p:spTgt spid="149"/>
                                        </p:tgtEl>
                                      </p:cBhvr>
                                      <p:by x="150000" y="150000"/>
                                    </p:animScale>
                                  </p:childTnLst>
                                </p:cTn>
                              </p:par>
                              <p:par>
                                <p:cTn id="170" presetID="10" presetClass="entr" presetSubtype="0" fill="hold" nodeType="withEffect">
                                  <p:stCondLst>
                                    <p:cond delay="0"/>
                                  </p:stCondLst>
                                  <p:childTnLst>
                                    <p:set>
                                      <p:cBhvr>
                                        <p:cTn id="171" dur="1" fill="hold">
                                          <p:stCondLst>
                                            <p:cond delay="0"/>
                                          </p:stCondLst>
                                        </p:cTn>
                                        <p:tgtEl>
                                          <p:spTgt spid="2"/>
                                        </p:tgtEl>
                                        <p:attrNameLst>
                                          <p:attrName>style.visibility</p:attrName>
                                        </p:attrNameLst>
                                      </p:cBhvr>
                                      <p:to>
                                        <p:strVal val="visible"/>
                                      </p:to>
                                    </p:set>
                                    <p:animEffect transition="in" filter="fade">
                                      <p:cBhvr>
                                        <p:cTn id="1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Recorders</a:t>
            </a:r>
          </a:p>
        </p:txBody>
      </p:sp>
      <p:sp>
        <p:nvSpPr>
          <p:cNvPr id="19" name="Subtitle 18">
            <a:extLst>
              <a:ext uri="{FF2B5EF4-FFF2-40B4-BE49-F238E27FC236}">
                <a16:creationId xmlns:a16="http://schemas.microsoft.com/office/drawing/2014/main" id="{DD20854E-9B1E-F345-8D58-7135538B35A3}"/>
              </a:ext>
            </a:extLst>
          </p:cNvPr>
          <p:cNvSpPr>
            <a:spLocks noGrp="1"/>
          </p:cNvSpPr>
          <p:nvPr>
            <p:ph type="subTitle" idx="1"/>
          </p:nvPr>
        </p:nvSpPr>
        <p:spPr/>
        <p:txBody>
          <a:bodyPr/>
          <a:lstStyle/>
          <a:p>
            <a:endParaRPr lang="en-CA"/>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6891" y="0"/>
            <a:ext cx="6637109" cy="8589199"/>
          </a:xfrm>
          <a:prstGeom prst="rect">
            <a:avLst/>
          </a:prstGeom>
        </p:spPr>
      </p:pic>
    </p:spTree>
    <p:extLst>
      <p:ext uri="{BB962C8B-B14F-4D97-AF65-F5344CB8AC3E}">
        <p14:creationId xmlns:p14="http://schemas.microsoft.com/office/powerpoint/2010/main" val="254106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F4ECC4-62F3-6ED0-7A56-65557F6912F8}"/>
              </a:ext>
            </a:extLst>
          </p:cNvPr>
          <p:cNvSpPr/>
          <p:nvPr/>
        </p:nvSpPr>
        <p:spPr>
          <a:xfrm>
            <a:off x="829559" y="1049427"/>
            <a:ext cx="8314441" cy="1113973"/>
          </a:xfrm>
          <a:prstGeom prst="rect">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a:t>Ruggedized Mobile Platform for Transit</a:t>
            </a:r>
            <a:endParaRPr lang="en-US" sz="1800" b="0"/>
          </a:p>
        </p:txBody>
      </p:sp>
      <p:sp>
        <p:nvSpPr>
          <p:cNvPr id="3" name="Text Placeholder 2"/>
          <p:cNvSpPr>
            <a:spLocks noGrp="1"/>
          </p:cNvSpPr>
          <p:nvPr>
            <p:ph type="body" sz="quarter" idx="11"/>
          </p:nvPr>
        </p:nvSpPr>
        <p:spPr/>
        <p:txBody>
          <a:bodyPr/>
          <a:lstStyle/>
          <a:p>
            <a:r>
              <a:rPr lang="en-US" err="1"/>
              <a:t>RideSafe</a:t>
            </a:r>
            <a:r>
              <a:rPr lang="en-US"/>
              <a:t> XT Series IP NVRs</a:t>
            </a:r>
          </a:p>
        </p:txBody>
      </p:sp>
      <p:pic>
        <p:nvPicPr>
          <p:cNvPr id="8" name="Picture 7">
            <a:extLst>
              <a:ext uri="{FF2B5EF4-FFF2-40B4-BE49-F238E27FC236}">
                <a16:creationId xmlns:a16="http://schemas.microsoft.com/office/drawing/2014/main" id="{C89EEF5B-A0DE-E199-18E1-25A496116B8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853369" y="678851"/>
            <a:ext cx="2955560" cy="1270891"/>
          </a:xfrm>
          <a:prstGeom prst="rect">
            <a:avLst/>
          </a:prstGeom>
        </p:spPr>
      </p:pic>
      <p:sp>
        <p:nvSpPr>
          <p:cNvPr id="10" name="Content Placeholder 3">
            <a:extLst>
              <a:ext uri="{FF2B5EF4-FFF2-40B4-BE49-F238E27FC236}">
                <a16:creationId xmlns:a16="http://schemas.microsoft.com/office/drawing/2014/main" id="{E791226B-85FB-28C9-21B0-D52E53FE82E1}"/>
              </a:ext>
            </a:extLst>
          </p:cNvPr>
          <p:cNvSpPr txBox="1">
            <a:spLocks/>
          </p:cNvSpPr>
          <p:nvPr/>
        </p:nvSpPr>
        <p:spPr bwMode="auto">
          <a:xfrm>
            <a:off x="938461" y="2193076"/>
            <a:ext cx="6507582" cy="26539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170260" indent="-170260" algn="l" defTabSz="342900" rtl="0" eaLnBrk="1" fontAlgn="base" hangingPunct="1">
              <a:spcBef>
                <a:spcPct val="20000"/>
              </a:spcBef>
              <a:spcAft>
                <a:spcPct val="0"/>
              </a:spcAft>
              <a:buClr>
                <a:schemeClr val="tx2"/>
              </a:buClr>
              <a:buFont typeface="Arial" charset="0"/>
              <a:buChar char="•"/>
              <a:defRPr sz="1600" kern="1200">
                <a:solidFill>
                  <a:schemeClr val="tx1"/>
                </a:solidFill>
                <a:latin typeface="Arial"/>
                <a:ea typeface="ＭＳ Ｐゴシック" charset="-128"/>
                <a:cs typeface="Arial"/>
              </a:defRPr>
            </a:lvl1pPr>
            <a:lvl2pPr marL="469106" indent="-251222" algn="l" defTabSz="342900" rtl="0" eaLnBrk="1" fontAlgn="base" hangingPunct="1">
              <a:spcBef>
                <a:spcPct val="20000"/>
              </a:spcBef>
              <a:spcAft>
                <a:spcPct val="0"/>
              </a:spcAft>
              <a:buClr>
                <a:schemeClr val="tx2"/>
              </a:buClr>
              <a:buFont typeface="Arial" charset="0"/>
              <a:buChar char="–"/>
              <a:defRPr sz="1400" kern="1200">
                <a:solidFill>
                  <a:schemeClr val="tx1"/>
                </a:solidFill>
                <a:latin typeface="Arial"/>
                <a:ea typeface="ＭＳ Ｐゴシック" charset="-128"/>
                <a:cs typeface="Arial"/>
              </a:defRPr>
            </a:lvl2pPr>
            <a:lvl3pPr marL="857250" indent="-171450" algn="l" defTabSz="342900" rtl="0" eaLnBrk="1" fontAlgn="base" hangingPunct="1">
              <a:spcBef>
                <a:spcPct val="20000"/>
              </a:spcBef>
              <a:spcAft>
                <a:spcPct val="0"/>
              </a:spcAft>
              <a:buClr>
                <a:schemeClr val="tx2"/>
              </a:buClr>
              <a:buFont typeface="Arial" charset="0"/>
              <a:buChar char="•"/>
              <a:defRPr sz="1200" kern="1200">
                <a:solidFill>
                  <a:schemeClr val="tx1"/>
                </a:solidFill>
                <a:latin typeface="Arial"/>
                <a:ea typeface="ＭＳ Ｐゴシック" charset="-128"/>
                <a:cs typeface="Arial"/>
              </a:defRPr>
            </a:lvl3pPr>
            <a:lvl4pPr marL="12001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4pPr>
            <a:lvl5pPr marL="1543050" indent="-171450" algn="l" defTabSz="342900" rtl="0" eaLnBrk="1" fontAlgn="base" hangingPunct="1">
              <a:spcBef>
                <a:spcPct val="20000"/>
              </a:spcBef>
              <a:spcAft>
                <a:spcPct val="0"/>
              </a:spcAft>
              <a:buClr>
                <a:schemeClr val="tx2"/>
              </a:buClr>
              <a:buFont typeface="Arial" charset="0"/>
              <a:buChar char="»"/>
              <a:defRPr sz="1050" kern="1200">
                <a:solidFill>
                  <a:schemeClr val="tx1"/>
                </a:solidFill>
                <a:latin typeface="Arial"/>
                <a:ea typeface="ＭＳ Ｐゴシック"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500"/>
              </a:spcAft>
            </a:pPr>
            <a:r>
              <a:rPr lang="en-US" sz="1200" b="1">
                <a:solidFill>
                  <a:schemeClr val="tx2"/>
                </a:solidFill>
              </a:rPr>
              <a:t>A solution meant for the future. </a:t>
            </a:r>
            <a:r>
              <a:rPr lang="en-US" sz="1050"/>
              <a:t>This plug-and-play recorder can integrate into your existing Intelligent Transportation Systems (ITS) and mobile routers, or it can operate independently and be remotely managed and monitored daily.</a:t>
            </a:r>
          </a:p>
          <a:p>
            <a:pPr>
              <a:spcAft>
                <a:spcPts val="500"/>
              </a:spcAft>
            </a:pPr>
            <a:r>
              <a:rPr lang="en-US" sz="1200" b="1">
                <a:solidFill>
                  <a:schemeClr val="tx2"/>
                </a:solidFill>
              </a:rPr>
              <a:t>Powerful Video Management Software. </a:t>
            </a:r>
            <a:r>
              <a:rPr lang="en-US" sz="1050"/>
              <a:t>Easily manage your entire fleet as well as your fixed surveillance with March Networks Command for Transit. Features include health monitoring, remote live video access, data logging/search, fleet revision management, GPS mapping, and more. </a:t>
            </a:r>
          </a:p>
          <a:p>
            <a:pPr>
              <a:spcAft>
                <a:spcPts val="500"/>
              </a:spcAft>
            </a:pPr>
            <a:r>
              <a:rPr lang="en-US" sz="1200" b="1">
                <a:solidFill>
                  <a:schemeClr val="tx2"/>
                </a:solidFill>
              </a:rPr>
              <a:t>Powered by NVIDIA® System on a Chip (SoC). </a:t>
            </a:r>
            <a:r>
              <a:rPr lang="en-US" sz="1050"/>
              <a:t>SoC technology includes both hardware and firmware, so it uses less power, performs better, requires less space, and is more reliable than multi-chip systems. </a:t>
            </a:r>
          </a:p>
          <a:p>
            <a:pPr>
              <a:spcAft>
                <a:spcPts val="500"/>
              </a:spcAft>
            </a:pPr>
            <a:r>
              <a:rPr lang="en-US" sz="1200" b="1">
                <a:solidFill>
                  <a:schemeClr val="tx2"/>
                </a:solidFill>
              </a:rPr>
              <a:t>Transit-tough. </a:t>
            </a:r>
            <a:r>
              <a:rPr lang="en-US" sz="1050"/>
              <a:t>Able to withstand extreme and demanding continual loads, these embedded Linux-based recorders adhere to J1455 specifications and provide IP65 protection from dust and moisture. </a:t>
            </a:r>
          </a:p>
          <a:p>
            <a:r>
              <a:rPr lang="en-US" sz="1200" b="1">
                <a:solidFill>
                  <a:schemeClr val="tx2"/>
                </a:solidFill>
              </a:rPr>
              <a:t>Automated video and data extraction. </a:t>
            </a:r>
            <a:r>
              <a:rPr lang="en-US" sz="1050"/>
              <a:t>Trigger automatic downloads, via Wi-Fi or 4G/LTE networks, of critical video when the bus returns to the depot.</a:t>
            </a:r>
          </a:p>
        </p:txBody>
      </p:sp>
      <p:sp>
        <p:nvSpPr>
          <p:cNvPr id="13" name="TextBox 12">
            <a:extLst>
              <a:ext uri="{FF2B5EF4-FFF2-40B4-BE49-F238E27FC236}">
                <a16:creationId xmlns:a16="http://schemas.microsoft.com/office/drawing/2014/main" id="{7626EBFB-0F03-A9D7-AE70-5ED3EC22E7FE}"/>
              </a:ext>
            </a:extLst>
          </p:cNvPr>
          <p:cNvSpPr txBox="1"/>
          <p:nvPr/>
        </p:nvSpPr>
        <p:spPr bwMode="auto">
          <a:xfrm>
            <a:off x="938462" y="1019750"/>
            <a:ext cx="5217241" cy="117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marL="285750" marR="0" lvl="0" indent="-285750" defTabSz="457200" rtl="0" eaLnBrk="1" fontAlgn="auto" latinLnBrk="0" hangingPunct="1">
              <a:lnSpc>
                <a:spcPct val="150000"/>
              </a:lnSpc>
              <a:spcBef>
                <a:spcPts val="0"/>
              </a:spcBef>
              <a:spcAft>
                <a:spcPts val="0"/>
              </a:spcAft>
              <a:buClrTx/>
              <a:buSzTx/>
              <a:buFont typeface="Wingdings" pitchFamily="2" charset="2"/>
              <a:buChar char="ü"/>
              <a:tabLst/>
              <a:defRPr/>
            </a:pPr>
            <a:r>
              <a:rPr lang="en-US" sz="1100">
                <a:solidFill>
                  <a:schemeClr val="bg1"/>
                </a:solidFill>
              </a:rPr>
              <a:t>8,12 and 16-channel models</a:t>
            </a:r>
          </a:p>
          <a:p>
            <a:pPr marL="285750" marR="0" lvl="0" indent="-285750" defTabSz="457200" rtl="0" eaLnBrk="1" fontAlgn="auto" latinLnBrk="0" hangingPunct="1">
              <a:lnSpc>
                <a:spcPct val="150000"/>
              </a:lnSpc>
              <a:spcBef>
                <a:spcPts val="0"/>
              </a:spcBef>
              <a:spcAft>
                <a:spcPts val="0"/>
              </a:spcAft>
              <a:buClrTx/>
              <a:buSzTx/>
              <a:buFont typeface="Wingdings" pitchFamily="2" charset="2"/>
              <a:buChar char="ü"/>
              <a:tabLst/>
              <a:defRPr/>
            </a:pPr>
            <a:r>
              <a:rPr lang="en-US" sz="1100">
                <a:solidFill>
                  <a:schemeClr val="bg1"/>
                </a:solidFill>
              </a:rPr>
              <a:t>All-IP</a:t>
            </a:r>
            <a:r>
              <a:rPr lang="en-US" sz="1100" baseline="0">
                <a:solidFill>
                  <a:schemeClr val="bg1"/>
                </a:solidFill>
              </a:rPr>
              <a:t> video recording – now with Sleep Mode Functionality</a:t>
            </a:r>
          </a:p>
          <a:p>
            <a:pPr marL="285750" marR="0" lvl="0" indent="-285750" defTabSz="457200" rtl="0" eaLnBrk="1" fontAlgn="auto" latinLnBrk="0" hangingPunct="1">
              <a:lnSpc>
                <a:spcPct val="150000"/>
              </a:lnSpc>
              <a:spcBef>
                <a:spcPts val="0"/>
              </a:spcBef>
              <a:spcAft>
                <a:spcPts val="0"/>
              </a:spcAft>
              <a:buClrTx/>
              <a:buSzTx/>
              <a:buFont typeface="Wingdings" pitchFamily="2" charset="2"/>
              <a:buChar char="ü"/>
              <a:tabLst/>
              <a:defRPr/>
            </a:pPr>
            <a:r>
              <a:rPr lang="en-US" sz="1100" baseline="0">
                <a:solidFill>
                  <a:schemeClr val="bg1"/>
                </a:solidFill>
              </a:rPr>
              <a:t>NDAA-compliant – no hassle, fully grant-fundable devices</a:t>
            </a:r>
          </a:p>
          <a:p>
            <a:pPr marL="285750" marR="0" lvl="0" indent="-285750" defTabSz="457200" rtl="0" eaLnBrk="1" fontAlgn="auto" latinLnBrk="0" hangingPunct="1">
              <a:lnSpc>
                <a:spcPct val="150000"/>
              </a:lnSpc>
              <a:spcBef>
                <a:spcPts val="0"/>
              </a:spcBef>
              <a:spcAft>
                <a:spcPts val="0"/>
              </a:spcAft>
              <a:buClrTx/>
              <a:buSzTx/>
              <a:buFont typeface="Wingdings" pitchFamily="2" charset="2"/>
              <a:buChar char="ü"/>
              <a:tabLst/>
              <a:defRPr/>
            </a:pPr>
            <a:r>
              <a:rPr lang="en-US" sz="1100">
                <a:solidFill>
                  <a:schemeClr val="bg1"/>
                </a:solidFill>
              </a:rPr>
              <a:t>Record at full 30 fps at 1080p resolution across all channels simultaneously</a:t>
            </a:r>
          </a:p>
        </p:txBody>
      </p:sp>
      <p:sp>
        <p:nvSpPr>
          <p:cNvPr id="4" name="Rectangle 3">
            <a:extLst>
              <a:ext uri="{FF2B5EF4-FFF2-40B4-BE49-F238E27FC236}">
                <a16:creationId xmlns:a16="http://schemas.microsoft.com/office/drawing/2014/main" id="{C66D4402-79C7-F77B-A4C3-E471797D216E}"/>
              </a:ext>
            </a:extLst>
          </p:cNvPr>
          <p:cNvSpPr/>
          <p:nvPr/>
        </p:nvSpPr>
        <p:spPr>
          <a:xfrm>
            <a:off x="7331149" y="4499062"/>
            <a:ext cx="1565269" cy="607715"/>
          </a:xfrm>
          <a:prstGeom prst="rect">
            <a:avLst/>
          </a:prstGeom>
          <a:solidFill>
            <a:schemeClr val="bg1"/>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descr="A close-up of a logo&#10;&#10;Description automatically generated">
            <a:extLst>
              <a:ext uri="{FF2B5EF4-FFF2-40B4-BE49-F238E27FC236}">
                <a16:creationId xmlns:a16="http://schemas.microsoft.com/office/drawing/2014/main" id="{5472389B-822D-A80D-6450-872E384BCF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6043" y="4614536"/>
            <a:ext cx="1240756" cy="386801"/>
          </a:xfrm>
          <a:prstGeom prst="rect">
            <a:avLst/>
          </a:prstGeom>
        </p:spPr>
      </p:pic>
    </p:spTree>
    <p:extLst>
      <p:ext uri="{BB962C8B-B14F-4D97-AF65-F5344CB8AC3E}">
        <p14:creationId xmlns:p14="http://schemas.microsoft.com/office/powerpoint/2010/main" val="289505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F51A96-BE01-FA53-3942-F76C34CA8503}"/>
              </a:ext>
            </a:extLst>
          </p:cNvPr>
          <p:cNvSpPr/>
          <p:nvPr/>
        </p:nvSpPr>
        <p:spPr>
          <a:xfrm>
            <a:off x="0" y="2571750"/>
            <a:ext cx="9144000" cy="2571750"/>
          </a:xfrm>
          <a:prstGeom prst="rect">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a:t>Ruggedized Mobile Platform for Transit</a:t>
            </a:r>
            <a:endParaRPr lang="en-US" sz="1800" b="0"/>
          </a:p>
        </p:txBody>
      </p:sp>
      <p:sp>
        <p:nvSpPr>
          <p:cNvPr id="4" name="Content Placeholder 3">
            <a:extLst>
              <a:ext uri="{FF2B5EF4-FFF2-40B4-BE49-F238E27FC236}">
                <a16:creationId xmlns:a16="http://schemas.microsoft.com/office/drawing/2014/main" id="{069E295B-5FB2-EF41-9427-BCCDFDC73E63}"/>
              </a:ext>
            </a:extLst>
          </p:cNvPr>
          <p:cNvSpPr>
            <a:spLocks noGrp="1"/>
          </p:cNvSpPr>
          <p:nvPr>
            <p:ph sz="quarter" idx="10"/>
          </p:nvPr>
        </p:nvSpPr>
        <p:spPr/>
        <p:txBody>
          <a:bodyPr/>
          <a:lstStyle/>
          <a:p>
            <a:r>
              <a:rPr lang="en-US" sz="1200"/>
              <a:t>Embedded Linux OS, purpose-built to withstand harsh transit environments</a:t>
            </a:r>
          </a:p>
          <a:p>
            <a:r>
              <a:rPr lang="en-US" sz="1200"/>
              <a:t>Automated video and data extraction over </a:t>
            </a:r>
            <a:r>
              <a:rPr lang="en-US" sz="1200" err="1"/>
              <a:t>WiFi</a:t>
            </a:r>
            <a:r>
              <a:rPr lang="en-US" sz="1200"/>
              <a:t> and 4G/LTE networks</a:t>
            </a:r>
          </a:p>
          <a:p>
            <a:r>
              <a:rPr lang="en-US" sz="1200"/>
              <a:t>CAD/AVL data integration for advanced search and investigation</a:t>
            </a:r>
          </a:p>
          <a:p>
            <a:r>
              <a:rPr lang="en-US" sz="1200"/>
              <a:t>Central management and system health monitoring with Command for Transit video management software</a:t>
            </a:r>
          </a:p>
        </p:txBody>
      </p:sp>
      <p:sp>
        <p:nvSpPr>
          <p:cNvPr id="3" name="Text Placeholder 2"/>
          <p:cNvSpPr>
            <a:spLocks noGrp="1"/>
          </p:cNvSpPr>
          <p:nvPr>
            <p:ph type="body" sz="quarter" idx="11"/>
          </p:nvPr>
        </p:nvSpPr>
        <p:spPr/>
        <p:txBody>
          <a:bodyPr/>
          <a:lstStyle/>
          <a:p>
            <a:r>
              <a:rPr lang="en-US" err="1"/>
              <a:t>RideSafe</a:t>
            </a:r>
            <a:r>
              <a:rPr lang="en-US"/>
              <a:t> GT and MT Series video recorders</a:t>
            </a:r>
          </a:p>
        </p:txBody>
      </p:sp>
      <p:graphicFrame>
        <p:nvGraphicFramePr>
          <p:cNvPr id="9" name="Table 8">
            <a:extLst>
              <a:ext uri="{FF2B5EF4-FFF2-40B4-BE49-F238E27FC236}">
                <a16:creationId xmlns:a16="http://schemas.microsoft.com/office/drawing/2014/main" id="{AADCC95F-A256-6143-9635-FC5EBCF23352}"/>
              </a:ext>
            </a:extLst>
          </p:cNvPr>
          <p:cNvGraphicFramePr>
            <a:graphicFrameLocks noGrp="1"/>
          </p:cNvGraphicFramePr>
          <p:nvPr>
            <p:extLst>
              <p:ext uri="{D42A27DB-BD31-4B8C-83A1-F6EECF244321}">
                <p14:modId xmlns:p14="http://schemas.microsoft.com/office/powerpoint/2010/main" val="150140608"/>
              </p:ext>
            </p:extLst>
          </p:nvPr>
        </p:nvGraphicFramePr>
        <p:xfrm>
          <a:off x="661480" y="2787425"/>
          <a:ext cx="8025320" cy="1748378"/>
        </p:xfrm>
        <a:graphic>
          <a:graphicData uri="http://schemas.openxmlformats.org/drawingml/2006/table">
            <a:tbl>
              <a:tblPr firstRow="1" bandRow="1">
                <a:tableStyleId>{5C22544A-7EE6-4342-B048-85BDC9FD1C3A}</a:tableStyleId>
              </a:tblPr>
              <a:tblGrid>
                <a:gridCol w="4012660">
                  <a:extLst>
                    <a:ext uri="{9D8B030D-6E8A-4147-A177-3AD203B41FA5}">
                      <a16:colId xmlns:a16="http://schemas.microsoft.com/office/drawing/2014/main" val="20000"/>
                    </a:ext>
                  </a:extLst>
                </a:gridCol>
                <a:gridCol w="4012660">
                  <a:extLst>
                    <a:ext uri="{9D8B030D-6E8A-4147-A177-3AD203B41FA5}">
                      <a16:colId xmlns:a16="http://schemas.microsoft.com/office/drawing/2014/main" val="20001"/>
                    </a:ext>
                  </a:extLst>
                </a:gridCol>
              </a:tblGrid>
              <a:tr h="534258">
                <a:tc>
                  <a:txBody>
                    <a:bodyPr/>
                    <a:lstStyle/>
                    <a:p>
                      <a:endParaRPr lang="en-US" sz="1000">
                        <a:solidFill>
                          <a:schemeClr val="bg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ln w="3175">
                          <a:solidFill>
                            <a:schemeClr val="tx1"/>
                          </a:solidFill>
                        </a:ln>
                        <a:solidFill>
                          <a:schemeClr val="bg1"/>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8527">
                <a:tc>
                  <a:txBody>
                    <a:bodyPr/>
                    <a:lstStyle/>
                    <a:p>
                      <a:pPr marL="0" marR="0" lvl="0" indent="0" algn="ctr" defTabSz="4572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500" b="1" err="1">
                          <a:solidFill>
                            <a:schemeClr val="bg1"/>
                          </a:solidFill>
                        </a:rPr>
                        <a:t>RideSafe</a:t>
                      </a:r>
                      <a:r>
                        <a:rPr lang="en-US" sz="1500" b="1" baseline="0">
                          <a:solidFill>
                            <a:schemeClr val="bg1"/>
                          </a:solidFill>
                        </a:rPr>
                        <a:t> GT Series Hybrid Transit NVRs</a:t>
                      </a:r>
                      <a:endParaRPr lang="en-US" sz="150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rPr>
                        <a:t>8, 12, 16, and 20-channel models</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rPr>
                        <a:t>Hybrid analog/IP video</a:t>
                      </a:r>
                      <a:r>
                        <a:rPr lang="en-US" sz="1400" baseline="0">
                          <a:solidFill>
                            <a:schemeClr val="bg1"/>
                          </a:solidFill>
                        </a:rPr>
                        <a:t> recording</a:t>
                      </a:r>
                      <a:endParaRPr lang="en-US" sz="140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rPr>
                        <a:t>Record at full 30 fps at D1 resolution across</a:t>
                      </a:r>
                      <a:br>
                        <a:rPr lang="en-US" sz="1400">
                          <a:solidFill>
                            <a:schemeClr val="bg1"/>
                          </a:solidFill>
                        </a:rPr>
                      </a:br>
                      <a:r>
                        <a:rPr lang="en-US" sz="1400">
                          <a:solidFill>
                            <a:schemeClr val="bg1"/>
                          </a:solidFill>
                        </a:rPr>
                        <a:t>all channels simultaneously</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500" b="1" err="1">
                          <a:solidFill>
                            <a:schemeClr val="bg1"/>
                          </a:solidFill>
                        </a:rPr>
                        <a:t>RideSafe</a:t>
                      </a:r>
                      <a:r>
                        <a:rPr lang="en-US" sz="1500" b="1">
                          <a:solidFill>
                            <a:schemeClr val="bg1"/>
                          </a:solidFill>
                        </a:rPr>
                        <a:t> MT Series</a:t>
                      </a:r>
                      <a:r>
                        <a:rPr lang="en-US" sz="1500" b="1" baseline="0">
                          <a:solidFill>
                            <a:schemeClr val="bg1"/>
                          </a:solidFill>
                        </a:rPr>
                        <a:t> IP Recorders</a:t>
                      </a:r>
                      <a:endParaRPr lang="en-US" sz="150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rPr>
                        <a:t>4 and 6-channel models</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rPr>
                        <a:t>All-IP</a:t>
                      </a:r>
                      <a:r>
                        <a:rPr lang="en-US" sz="1400" baseline="0">
                          <a:solidFill>
                            <a:schemeClr val="bg1"/>
                          </a:solidFill>
                        </a:rPr>
                        <a:t> video recording </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rPr>
                        <a:t>Record at full 30 fps at 1080p resolution across</a:t>
                      </a:r>
                      <a:br>
                        <a:rPr lang="en-US" sz="1400">
                          <a:solidFill>
                            <a:schemeClr val="bg1"/>
                          </a:solidFill>
                        </a:rPr>
                      </a:br>
                      <a:r>
                        <a:rPr lang="en-US" sz="1400">
                          <a:solidFill>
                            <a:schemeClr val="bg1"/>
                          </a:solidFill>
                        </a:rPr>
                        <a:t>all channels simultaneously</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390" y="2162917"/>
            <a:ext cx="2457212" cy="105660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283" y="2198473"/>
            <a:ext cx="2986177" cy="1133089"/>
          </a:xfrm>
          <a:prstGeom prst="rect">
            <a:avLst/>
          </a:prstGeom>
        </p:spPr>
      </p:pic>
    </p:spTree>
    <p:extLst>
      <p:ext uri="{BB962C8B-B14F-4D97-AF65-F5344CB8AC3E}">
        <p14:creationId xmlns:p14="http://schemas.microsoft.com/office/powerpoint/2010/main" val="400228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2-Point Star 4">
            <a:extLst>
              <a:ext uri="{FF2B5EF4-FFF2-40B4-BE49-F238E27FC236}">
                <a16:creationId xmlns:a16="http://schemas.microsoft.com/office/drawing/2014/main" id="{B99E9AD6-F92A-3D83-3F8C-9D7BFCC1DD14}"/>
              </a:ext>
            </a:extLst>
          </p:cNvPr>
          <p:cNvSpPr/>
          <p:nvPr/>
        </p:nvSpPr>
        <p:spPr>
          <a:xfrm>
            <a:off x="6956980" y="638065"/>
            <a:ext cx="1933685" cy="1933685"/>
          </a:xfrm>
          <a:prstGeom prst="star32">
            <a:avLst>
              <a:gd name="adj" fmla="val 45300"/>
            </a:avLst>
          </a:prstGeom>
          <a:solidFill>
            <a:schemeClr val="accent6"/>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4000" b="1"/>
              <a:t>NEW</a:t>
            </a:r>
            <a:endParaRPr lang="en-US" sz="3200" b="1"/>
          </a:p>
        </p:txBody>
      </p:sp>
      <p:sp>
        <p:nvSpPr>
          <p:cNvPr id="2" name="Title 1">
            <a:extLst>
              <a:ext uri="{FF2B5EF4-FFF2-40B4-BE49-F238E27FC236}">
                <a16:creationId xmlns:a16="http://schemas.microsoft.com/office/drawing/2014/main" id="{EB574BC2-112C-A39C-0757-3E6C441E93EE}"/>
              </a:ext>
            </a:extLst>
          </p:cNvPr>
          <p:cNvSpPr>
            <a:spLocks noGrp="1"/>
          </p:cNvSpPr>
          <p:nvPr>
            <p:ph type="title"/>
          </p:nvPr>
        </p:nvSpPr>
        <p:spPr/>
        <p:txBody>
          <a:bodyPr/>
          <a:lstStyle/>
          <a:p>
            <a:r>
              <a:rPr lang="en-US"/>
              <a:t>High-Performance, Highly Reliable </a:t>
            </a:r>
            <a:br>
              <a:rPr lang="en-US"/>
            </a:br>
            <a:r>
              <a:rPr lang="en-US"/>
              <a:t>Video Recorders for Fixed Environments</a:t>
            </a:r>
          </a:p>
        </p:txBody>
      </p:sp>
      <p:sp>
        <p:nvSpPr>
          <p:cNvPr id="4" name="Text Placeholder 3">
            <a:extLst>
              <a:ext uri="{FF2B5EF4-FFF2-40B4-BE49-F238E27FC236}">
                <a16:creationId xmlns:a16="http://schemas.microsoft.com/office/drawing/2014/main" id="{B9B84B8C-502A-DC88-C8BD-C4655C4128C5}"/>
              </a:ext>
            </a:extLst>
          </p:cNvPr>
          <p:cNvSpPr>
            <a:spLocks noGrp="1"/>
          </p:cNvSpPr>
          <p:nvPr>
            <p:ph type="body" sz="quarter" idx="11"/>
          </p:nvPr>
        </p:nvSpPr>
        <p:spPr>
          <a:xfrm>
            <a:off x="938462" y="981269"/>
            <a:ext cx="7748338" cy="311192"/>
          </a:xfrm>
        </p:spPr>
        <p:txBody>
          <a:bodyPr/>
          <a:lstStyle/>
          <a:p>
            <a:r>
              <a:rPr lang="en-US" sz="1600" b="1">
                <a:solidFill>
                  <a:schemeClr val="tx1"/>
                </a:solidFill>
              </a:rPr>
              <a:t>NEW X-Series All IP Recorder (IPX)</a:t>
            </a:r>
          </a:p>
          <a:p>
            <a:r>
              <a:rPr lang="en-US"/>
              <a:t>High-capacity, high-definition IP recording platform with RAID</a:t>
            </a:r>
          </a:p>
        </p:txBody>
      </p:sp>
      <p:pic>
        <p:nvPicPr>
          <p:cNvPr id="12" name="Content Placeholder 11" descr="A picture containing text, monitor, electronics&#10;&#10;Description automatically generated">
            <a:extLst>
              <a:ext uri="{FF2B5EF4-FFF2-40B4-BE49-F238E27FC236}">
                <a16:creationId xmlns:a16="http://schemas.microsoft.com/office/drawing/2014/main" id="{4A288F03-AFBF-C3CD-6C8D-2F8F28725FE8}"/>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6196361" y="661232"/>
            <a:ext cx="2490439" cy="737908"/>
          </a:xfrm>
        </p:spPr>
      </p:pic>
      <p:sp>
        <p:nvSpPr>
          <p:cNvPr id="13" name="TextBox 12">
            <a:extLst>
              <a:ext uri="{FF2B5EF4-FFF2-40B4-BE49-F238E27FC236}">
                <a16:creationId xmlns:a16="http://schemas.microsoft.com/office/drawing/2014/main" id="{ECC2C8B9-6E4E-E27C-D4CA-DB27D7F597D7}"/>
              </a:ext>
            </a:extLst>
          </p:cNvPr>
          <p:cNvSpPr txBox="1"/>
          <p:nvPr/>
        </p:nvSpPr>
        <p:spPr bwMode="auto">
          <a:xfrm>
            <a:off x="938462" y="1505819"/>
            <a:ext cx="5641447" cy="318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buClr>
                <a:schemeClr val="tx2"/>
              </a:buClr>
            </a:pPr>
            <a:r>
              <a:rPr lang="en-US" sz="1400" kern="0"/>
              <a:t>For customers planning an all-IP installation, and requiring a powerful recorder with high throughput, the X-Series All IP Recorder from March Networks</a:t>
            </a:r>
            <a:r>
              <a:rPr lang="en-US" sz="1400" kern="0" baseline="30000"/>
              <a:t>®</a:t>
            </a:r>
            <a:r>
              <a:rPr lang="en-US" sz="1400" kern="0"/>
              <a:t> accommodates up to 64 IP cameras and provides a total bandwidth capacity of 600 Mbps.</a:t>
            </a:r>
          </a:p>
          <a:p>
            <a:pPr algn="l">
              <a:buClr>
                <a:schemeClr val="tx2"/>
              </a:buClr>
            </a:pPr>
            <a:endParaRPr lang="en-US" sz="1400" b="1" kern="0"/>
          </a:p>
          <a:p>
            <a:pPr algn="l">
              <a:buClr>
                <a:schemeClr val="tx2"/>
              </a:buClr>
            </a:pPr>
            <a:r>
              <a:rPr lang="en-US" sz="1400" b="1" kern="0"/>
              <a:t>Key Benefits</a:t>
            </a:r>
          </a:p>
          <a:p>
            <a:pPr marL="177800" indent="-177800">
              <a:buClr>
                <a:schemeClr val="tx2"/>
              </a:buClr>
              <a:buFont typeface="Arial" panose="020B0604020202020204" pitchFamily="34" charset="0"/>
              <a:buChar char="•"/>
            </a:pPr>
            <a:r>
              <a:rPr lang="en-US" sz="1400" kern="0"/>
              <a:t>Powered by Nvidia System on a Chip (SoC)</a:t>
            </a:r>
          </a:p>
          <a:p>
            <a:pPr marL="177800" indent="-177800">
              <a:buClr>
                <a:schemeClr val="tx2"/>
              </a:buClr>
              <a:buFont typeface="Arial" panose="020B0604020202020204" pitchFamily="34" charset="0"/>
              <a:buChar char="•"/>
            </a:pPr>
            <a:r>
              <a:rPr lang="en-US" sz="1400" kern="0"/>
              <a:t>IT-grade server-based appliance with Linux-based OS</a:t>
            </a:r>
          </a:p>
          <a:p>
            <a:pPr marL="177800" indent="-177800">
              <a:buClr>
                <a:schemeClr val="tx2"/>
              </a:buClr>
              <a:buFont typeface="Arial" panose="020B0604020202020204" pitchFamily="34" charset="0"/>
              <a:buChar char="•"/>
            </a:pPr>
            <a:r>
              <a:rPr lang="en-US" sz="1400" kern="0"/>
              <a:t>End-to-end encryption</a:t>
            </a:r>
          </a:p>
          <a:p>
            <a:pPr marL="177800" indent="-177800">
              <a:buClr>
                <a:schemeClr val="tx2"/>
              </a:buClr>
              <a:buFont typeface="Arial" panose="020B0604020202020204" pitchFamily="34" charset="0"/>
              <a:buChar char="•"/>
            </a:pPr>
            <a:r>
              <a:rPr lang="en-US" sz="1400" kern="0"/>
              <a:t>End-user RAID support</a:t>
            </a:r>
          </a:p>
          <a:p>
            <a:pPr marL="177800" indent="-177800">
              <a:buClr>
                <a:schemeClr val="tx2"/>
              </a:buClr>
              <a:buFont typeface="Arial" panose="020B0604020202020204" pitchFamily="34" charset="0"/>
              <a:buChar char="•"/>
            </a:pPr>
            <a:r>
              <a:rPr lang="en-US" sz="1400" kern="0"/>
              <a:t>All camera licenses included</a:t>
            </a:r>
          </a:p>
          <a:p>
            <a:pPr marL="177800" indent="-177800">
              <a:buClr>
                <a:schemeClr val="tx2"/>
              </a:buClr>
              <a:buFont typeface="Arial" panose="020B0604020202020204" pitchFamily="34" charset="0"/>
              <a:buChar char="•"/>
            </a:pPr>
            <a:r>
              <a:rPr lang="en-US" sz="1400" kern="0"/>
              <a:t>Purpose-built for the future with AI capability and </a:t>
            </a:r>
            <a:br>
              <a:rPr lang="en-US" sz="1400" kern="0"/>
            </a:br>
            <a:r>
              <a:rPr lang="en-US" sz="1400" kern="0"/>
              <a:t>Enterprise-class scalability</a:t>
            </a:r>
          </a:p>
          <a:p>
            <a:pPr marL="177800" indent="-177800">
              <a:buClr>
                <a:schemeClr val="tx2"/>
              </a:buClr>
              <a:buFont typeface="Arial" panose="020B0604020202020204" pitchFamily="34" charset="0"/>
              <a:buChar char="•"/>
            </a:pPr>
            <a:r>
              <a:rPr lang="en-US" sz="1400" kern="0"/>
              <a:t>NDAA compliant – fully grant-fundable</a:t>
            </a:r>
          </a:p>
        </p:txBody>
      </p:sp>
    </p:spTree>
    <p:extLst>
      <p:ext uri="{BB962C8B-B14F-4D97-AF65-F5344CB8AC3E}">
        <p14:creationId xmlns:p14="http://schemas.microsoft.com/office/powerpoint/2010/main" val="125314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lights in a dark room&#10;&#10;Description automatically generated">
            <a:extLst>
              <a:ext uri="{FF2B5EF4-FFF2-40B4-BE49-F238E27FC236}">
                <a16:creationId xmlns:a16="http://schemas.microsoft.com/office/drawing/2014/main" id="{2213148D-4829-F2DF-1F73-5FA710EBCBD2}"/>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brightnessContrast bright="40000" contrast="31000"/>
                    </a14:imgEffect>
                  </a14:imgLayer>
                </a14:imgProps>
              </a:ext>
              <a:ext uri="{28A0092B-C50C-407E-A947-70E740481C1C}">
                <a14:useLocalDpi xmlns:a14="http://schemas.microsoft.com/office/drawing/2010/main"/>
              </a:ext>
            </a:extLst>
          </a:blip>
          <a:srcRect/>
          <a:stretch/>
        </p:blipFill>
        <p:spPr>
          <a:xfrm>
            <a:off x="5223152" y="1705"/>
            <a:ext cx="3923883" cy="5141795"/>
          </a:xfrm>
          <a:prstGeom prst="rect">
            <a:avLst/>
          </a:prstGeom>
        </p:spPr>
      </p:pic>
      <p:sp>
        <p:nvSpPr>
          <p:cNvPr id="2" name="Title 1"/>
          <p:cNvSpPr>
            <a:spLocks noGrp="1"/>
          </p:cNvSpPr>
          <p:nvPr>
            <p:ph type="title"/>
          </p:nvPr>
        </p:nvSpPr>
        <p:spPr>
          <a:xfrm>
            <a:off x="938461" y="263872"/>
            <a:ext cx="4133159" cy="895625"/>
          </a:xfrm>
        </p:spPr>
        <p:txBody>
          <a:bodyPr/>
          <a:lstStyle/>
          <a:p>
            <a:r>
              <a:rPr lang="en-US"/>
              <a:t>High-Performance, </a:t>
            </a:r>
            <a:br>
              <a:rPr lang="en-US"/>
            </a:br>
            <a:r>
              <a:rPr lang="en-US"/>
              <a:t>Highly Reliable Video Recorders for Fixed Environments</a:t>
            </a:r>
          </a:p>
        </p:txBody>
      </p:sp>
      <p:sp>
        <p:nvSpPr>
          <p:cNvPr id="3" name="Content Placeholder 2"/>
          <p:cNvSpPr>
            <a:spLocks noGrp="1"/>
          </p:cNvSpPr>
          <p:nvPr>
            <p:ph sz="quarter" idx="10"/>
          </p:nvPr>
        </p:nvSpPr>
        <p:spPr>
          <a:xfrm>
            <a:off x="938462" y="1354497"/>
            <a:ext cx="2898247" cy="3712307"/>
          </a:xfrm>
        </p:spPr>
        <p:txBody>
          <a:bodyPr/>
          <a:lstStyle/>
          <a:p>
            <a:pPr>
              <a:spcAft>
                <a:spcPts val="400"/>
              </a:spcAft>
            </a:pPr>
            <a:r>
              <a:rPr lang="en-US" sz="1400"/>
              <a:t>Flexible recording platforms and models to suit any requirement</a:t>
            </a:r>
          </a:p>
          <a:p>
            <a:pPr>
              <a:spcAft>
                <a:spcPts val="400"/>
              </a:spcAft>
            </a:pPr>
            <a:r>
              <a:rPr lang="en-US" sz="1400"/>
              <a:t>Multiple hard-drive options</a:t>
            </a:r>
          </a:p>
          <a:p>
            <a:pPr>
              <a:spcAft>
                <a:spcPts val="400"/>
              </a:spcAft>
            </a:pPr>
            <a:r>
              <a:rPr lang="en-US" sz="1400"/>
              <a:t>Centralize video management, health monitoring, and powerful search capabilities with</a:t>
            </a:r>
            <a:br>
              <a:rPr lang="en-US" sz="1400"/>
            </a:br>
            <a:r>
              <a:rPr lang="en-US" sz="1400"/>
              <a:t>March Networks Command Enterprise</a:t>
            </a:r>
          </a:p>
          <a:p>
            <a:r>
              <a:rPr lang="en-US" sz="1400"/>
              <a:t>Fully licensed for all video channels, no software licenses or SMA required</a:t>
            </a:r>
          </a:p>
          <a:p>
            <a:endParaRPr lang="en-US"/>
          </a:p>
        </p:txBody>
      </p:sp>
      <p:sp>
        <p:nvSpPr>
          <p:cNvPr id="16" name="TextBox 15">
            <a:extLst>
              <a:ext uri="{FF2B5EF4-FFF2-40B4-BE49-F238E27FC236}">
                <a16:creationId xmlns:a16="http://schemas.microsoft.com/office/drawing/2014/main" id="{50C978B3-3361-804A-9545-2F361A0C907B}"/>
              </a:ext>
            </a:extLst>
          </p:cNvPr>
          <p:cNvSpPr txBox="1"/>
          <p:nvPr/>
        </p:nvSpPr>
        <p:spPr bwMode="auto">
          <a:xfrm>
            <a:off x="5983093" y="2213959"/>
            <a:ext cx="1643192"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1350" b="1" kern="0">
                <a:solidFill>
                  <a:schemeClr val="tx2"/>
                </a:solidFill>
              </a:rPr>
              <a:t>Analog and IP Video Recording: 8000 Series</a:t>
            </a:r>
            <a:endParaRPr lang="en-US" sz="1050" b="1" kern="0">
              <a:solidFill>
                <a:schemeClr val="tx2"/>
              </a:solidFill>
            </a:endParaRPr>
          </a:p>
        </p:txBody>
      </p:sp>
      <p:sp>
        <p:nvSpPr>
          <p:cNvPr id="17" name="TextBox 16">
            <a:extLst>
              <a:ext uri="{FF2B5EF4-FFF2-40B4-BE49-F238E27FC236}">
                <a16:creationId xmlns:a16="http://schemas.microsoft.com/office/drawing/2014/main" id="{4B89152D-B2AC-9644-A3EB-1D3CDF5E7BBA}"/>
              </a:ext>
            </a:extLst>
          </p:cNvPr>
          <p:cNvSpPr txBox="1"/>
          <p:nvPr/>
        </p:nvSpPr>
        <p:spPr bwMode="auto">
          <a:xfrm>
            <a:off x="7860588" y="3280211"/>
            <a:ext cx="1128534"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1350" b="1" kern="0">
                <a:solidFill>
                  <a:schemeClr val="tx2"/>
                </a:solidFill>
              </a:rPr>
              <a:t>IP Video Recording: 9000 Series</a:t>
            </a:r>
          </a:p>
        </p:txBody>
      </p:sp>
      <p:sp>
        <p:nvSpPr>
          <p:cNvPr id="18" name="TextBox 17">
            <a:extLst>
              <a:ext uri="{FF2B5EF4-FFF2-40B4-BE49-F238E27FC236}">
                <a16:creationId xmlns:a16="http://schemas.microsoft.com/office/drawing/2014/main" id="{4F640A13-B5B7-CB4A-AB4A-181A44BCC02D}"/>
              </a:ext>
            </a:extLst>
          </p:cNvPr>
          <p:cNvSpPr txBox="1"/>
          <p:nvPr/>
        </p:nvSpPr>
        <p:spPr bwMode="auto">
          <a:xfrm>
            <a:off x="5503911" y="4311152"/>
            <a:ext cx="18572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1350" b="1" kern="0">
                <a:solidFill>
                  <a:schemeClr val="tx2"/>
                </a:solidFill>
              </a:rPr>
              <a:t>HD Analog, IP and Analog: 8724 V</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8241" y="1605432"/>
            <a:ext cx="2211224" cy="147414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5342" y="2915396"/>
            <a:ext cx="2197388" cy="1342238"/>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5652" y="3704734"/>
            <a:ext cx="1228041" cy="1333789"/>
          </a:xfrm>
          <a:prstGeom prst="rect">
            <a:avLst/>
          </a:prstGeom>
        </p:spPr>
      </p:pic>
      <p:sp>
        <p:nvSpPr>
          <p:cNvPr id="4" name="Rectangle 3">
            <a:extLst>
              <a:ext uri="{FF2B5EF4-FFF2-40B4-BE49-F238E27FC236}">
                <a16:creationId xmlns:a16="http://schemas.microsoft.com/office/drawing/2014/main" id="{B5E90D0A-CC67-2E6B-2E0E-60754EAA3C75}"/>
              </a:ext>
            </a:extLst>
          </p:cNvPr>
          <p:cNvSpPr/>
          <p:nvPr/>
        </p:nvSpPr>
        <p:spPr>
          <a:xfrm>
            <a:off x="7547957" y="1285463"/>
            <a:ext cx="1676964" cy="523220"/>
          </a:xfrm>
          <a:prstGeom prst="rect">
            <a:avLst/>
          </a:prstGeom>
        </p:spPr>
        <p:txBody>
          <a:bodyPr wrap="square">
            <a:spAutoFit/>
          </a:bodyPr>
          <a:lstStyle/>
          <a:p>
            <a:r>
              <a:rPr lang="en-US" sz="1400" b="1">
                <a:solidFill>
                  <a:srgbClr val="0067AB"/>
                </a:solidFill>
              </a:rPr>
              <a:t>X-Series Hybrid Recorders</a:t>
            </a:r>
            <a:endParaRPr lang="en-US" sz="1400"/>
          </a:p>
        </p:txBody>
      </p:sp>
      <p:pic>
        <p:nvPicPr>
          <p:cNvPr id="8" name="Picture 7">
            <a:extLst>
              <a:ext uri="{FF2B5EF4-FFF2-40B4-BE49-F238E27FC236}">
                <a16:creationId xmlns:a16="http://schemas.microsoft.com/office/drawing/2014/main" id="{0B7779C3-1465-C301-EE39-632FE74C7B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05342" y="734296"/>
            <a:ext cx="1857250" cy="1357650"/>
          </a:xfrm>
          <a:prstGeom prst="rect">
            <a:avLst/>
          </a:prstGeom>
        </p:spPr>
      </p:pic>
    </p:spTree>
    <p:extLst>
      <p:ext uri="{BB962C8B-B14F-4D97-AF65-F5344CB8AC3E}">
        <p14:creationId xmlns:p14="http://schemas.microsoft.com/office/powerpoint/2010/main" val="90710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IP Cameras</a:t>
            </a:r>
          </a:p>
        </p:txBody>
      </p:sp>
      <p:sp>
        <p:nvSpPr>
          <p:cNvPr id="19" name="Subtitle 18">
            <a:extLst>
              <a:ext uri="{FF2B5EF4-FFF2-40B4-BE49-F238E27FC236}">
                <a16:creationId xmlns:a16="http://schemas.microsoft.com/office/drawing/2014/main" id="{DD20854E-9B1E-F345-8D58-7135538B35A3}"/>
              </a:ext>
            </a:extLst>
          </p:cNvPr>
          <p:cNvSpPr>
            <a:spLocks noGrp="1"/>
          </p:cNvSpPr>
          <p:nvPr>
            <p:ph type="subTitle" idx="1"/>
          </p:nvPr>
        </p:nvSpPr>
        <p:spPr/>
        <p:txBody>
          <a:bodyPr/>
          <a:lstStyle/>
          <a:p>
            <a:endParaRPr lang="en-CA"/>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6891" y="0"/>
            <a:ext cx="6637109" cy="8589199"/>
          </a:xfrm>
          <a:prstGeom prst="rect">
            <a:avLst/>
          </a:prstGeom>
        </p:spPr>
      </p:pic>
    </p:spTree>
    <p:extLst>
      <p:ext uri="{BB962C8B-B14F-4D97-AF65-F5344CB8AC3E}">
        <p14:creationId xmlns:p14="http://schemas.microsoft.com/office/powerpoint/2010/main" val="20116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79A8-BCD8-A1B5-892D-904EC2C4E989}"/>
              </a:ext>
            </a:extLst>
          </p:cNvPr>
          <p:cNvSpPr>
            <a:spLocks noGrp="1"/>
          </p:cNvSpPr>
          <p:nvPr>
            <p:ph type="title"/>
          </p:nvPr>
        </p:nvSpPr>
        <p:spPr/>
        <p:txBody>
          <a:bodyPr/>
          <a:lstStyle/>
          <a:p>
            <a:r>
              <a:rPr lang="en-US"/>
              <a:t>IP Cameras Designed for Specific, Vertical Market Applications</a:t>
            </a:r>
          </a:p>
        </p:txBody>
      </p:sp>
      <p:sp>
        <p:nvSpPr>
          <p:cNvPr id="3" name="Rounded Rectangle 2">
            <a:extLst>
              <a:ext uri="{FF2B5EF4-FFF2-40B4-BE49-F238E27FC236}">
                <a16:creationId xmlns:a16="http://schemas.microsoft.com/office/drawing/2014/main" id="{AE0B4F41-9EC3-EF57-FC94-5389455FA0B2}"/>
              </a:ext>
            </a:extLst>
          </p:cNvPr>
          <p:cNvSpPr/>
          <p:nvPr/>
        </p:nvSpPr>
        <p:spPr>
          <a:xfrm>
            <a:off x="1327683" y="1216325"/>
            <a:ext cx="2922310" cy="3339772"/>
          </a:xfrm>
          <a:prstGeom prst="roundRect">
            <a:avLst>
              <a:gd name="adj" fmla="val 2497"/>
            </a:avLst>
          </a:prstGeom>
          <a:solidFill>
            <a:schemeClr val="tx2">
              <a:alpha val="93000"/>
            </a:schemeClr>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ounded Rectangle 3">
            <a:extLst>
              <a:ext uri="{FF2B5EF4-FFF2-40B4-BE49-F238E27FC236}">
                <a16:creationId xmlns:a16="http://schemas.microsoft.com/office/drawing/2014/main" id="{C4BD0F14-DCD0-301C-A97A-250CB9487461}"/>
              </a:ext>
            </a:extLst>
          </p:cNvPr>
          <p:cNvSpPr/>
          <p:nvPr/>
        </p:nvSpPr>
        <p:spPr>
          <a:xfrm>
            <a:off x="4572000" y="1216325"/>
            <a:ext cx="2922310" cy="3339772"/>
          </a:xfrm>
          <a:prstGeom prst="roundRect">
            <a:avLst>
              <a:gd name="adj" fmla="val 3088"/>
            </a:avLst>
          </a:prstGeom>
          <a:solidFill>
            <a:schemeClr val="accent3">
              <a:alpha val="93000"/>
            </a:schemeClr>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C11D3D83-98CD-608E-04B0-884637D0B9C3}"/>
              </a:ext>
            </a:extLst>
          </p:cNvPr>
          <p:cNvSpPr txBox="1"/>
          <p:nvPr/>
        </p:nvSpPr>
        <p:spPr bwMode="auto">
          <a:xfrm>
            <a:off x="1504499" y="902620"/>
            <a:ext cx="2568677" cy="596503"/>
          </a:xfrm>
          <a:prstGeom prst="roundRect">
            <a:avLst>
              <a:gd name="adj" fmla="val 0"/>
            </a:avLst>
          </a:prstGeom>
          <a:solidFill>
            <a:schemeClr val="bg1"/>
          </a:solidFill>
          <a:ln w="12700">
            <a:solidFill>
              <a:schemeClr val="tx2"/>
            </a:solidFill>
          </a:ln>
          <a:effectLst>
            <a:outerShdw blurRad="50800" dist="38100" dir="2700000" algn="tl" rotWithShape="0">
              <a:prstClr val="black">
                <a:alpha val="40000"/>
              </a:prstClr>
            </a:outerShdw>
          </a:effectLst>
        </p:spPr>
        <p:txBody>
          <a:bodyPr wrap="square" rtlCol="0" anchor="ctr" anchorCtr="0">
            <a:noAutofit/>
          </a:bodyPr>
          <a:lstStyle/>
          <a:p>
            <a:pPr algn="ctr"/>
            <a:r>
              <a:rPr lang="en-CA" sz="1600" b="1" kern="0">
                <a:solidFill>
                  <a:schemeClr val="tx2"/>
                </a:solidFill>
              </a:rPr>
              <a:t>Mobile Cameras </a:t>
            </a:r>
          </a:p>
          <a:p>
            <a:pPr algn="ctr"/>
            <a:r>
              <a:rPr lang="en-CA" sz="1600" b="1" kern="0">
                <a:solidFill>
                  <a:schemeClr val="tx2"/>
                </a:solidFill>
              </a:rPr>
              <a:t>for your Bus Fleet</a:t>
            </a:r>
          </a:p>
        </p:txBody>
      </p:sp>
      <p:pic>
        <p:nvPicPr>
          <p:cNvPr id="7" name="Picture 6">
            <a:extLst>
              <a:ext uri="{FF2B5EF4-FFF2-40B4-BE49-F238E27FC236}">
                <a16:creationId xmlns:a16="http://schemas.microsoft.com/office/drawing/2014/main" id="{ED726C41-3010-79F1-4A35-3E2B95125A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2783" y="1544175"/>
            <a:ext cx="2790280" cy="2790280"/>
          </a:xfrm>
          <a:prstGeom prst="rect">
            <a:avLst/>
          </a:prstGeom>
        </p:spPr>
      </p:pic>
      <p:grpSp>
        <p:nvGrpSpPr>
          <p:cNvPr id="8" name="Group 7">
            <a:extLst>
              <a:ext uri="{FF2B5EF4-FFF2-40B4-BE49-F238E27FC236}">
                <a16:creationId xmlns:a16="http://schemas.microsoft.com/office/drawing/2014/main" id="{C74ED1A5-F54D-990A-2EAB-1A0F71AFBE86}"/>
              </a:ext>
            </a:extLst>
          </p:cNvPr>
          <p:cNvGrpSpPr/>
          <p:nvPr/>
        </p:nvGrpSpPr>
        <p:grpSpPr>
          <a:xfrm>
            <a:off x="1619255" y="1499123"/>
            <a:ext cx="2453921" cy="2987325"/>
            <a:chOff x="1501351" y="1463040"/>
            <a:chExt cx="2321343" cy="2825929"/>
          </a:xfrm>
        </p:grpSpPr>
        <p:pic>
          <p:nvPicPr>
            <p:cNvPr id="9" name="Picture 8">
              <a:extLst>
                <a:ext uri="{FF2B5EF4-FFF2-40B4-BE49-F238E27FC236}">
                  <a16:creationId xmlns:a16="http://schemas.microsoft.com/office/drawing/2014/main" id="{18A2CCC6-FF47-3E3E-7630-EB7C898F1B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1351" y="1803214"/>
              <a:ext cx="2321343" cy="2485755"/>
            </a:xfrm>
            <a:prstGeom prst="rect">
              <a:avLst/>
            </a:prstGeom>
          </p:spPr>
        </p:pic>
        <p:pic>
          <p:nvPicPr>
            <p:cNvPr id="10" name="Picture 9" descr="A close-up of a camera&#10;&#10;Description automatically generated">
              <a:extLst>
                <a:ext uri="{FF2B5EF4-FFF2-40B4-BE49-F238E27FC236}">
                  <a16:creationId xmlns:a16="http://schemas.microsoft.com/office/drawing/2014/main" id="{9394DDA7-7881-1D61-9361-D774F986EB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1351" y="1463040"/>
              <a:ext cx="1468886" cy="890204"/>
            </a:xfrm>
            <a:prstGeom prst="rect">
              <a:avLst/>
            </a:prstGeom>
          </p:spPr>
        </p:pic>
      </p:grpSp>
      <p:sp>
        <p:nvSpPr>
          <p:cNvPr id="11" name="TextBox 10">
            <a:extLst>
              <a:ext uri="{FF2B5EF4-FFF2-40B4-BE49-F238E27FC236}">
                <a16:creationId xmlns:a16="http://schemas.microsoft.com/office/drawing/2014/main" id="{39F277DE-82A7-C6D8-E91A-ECF50354C552}"/>
              </a:ext>
            </a:extLst>
          </p:cNvPr>
          <p:cNvSpPr txBox="1"/>
          <p:nvPr/>
        </p:nvSpPr>
        <p:spPr bwMode="auto">
          <a:xfrm>
            <a:off x="4759666" y="902620"/>
            <a:ext cx="2568677" cy="596503"/>
          </a:xfrm>
          <a:prstGeom prst="roundRect">
            <a:avLst>
              <a:gd name="adj" fmla="val 0"/>
            </a:avLst>
          </a:prstGeom>
          <a:solidFill>
            <a:schemeClr val="bg1"/>
          </a:solidFill>
          <a:ln w="12700">
            <a:solidFill>
              <a:schemeClr val="accent3"/>
            </a:solidFill>
          </a:ln>
          <a:effectLst>
            <a:outerShdw blurRad="50800" dist="38100" dir="2700000" algn="tl" rotWithShape="0">
              <a:prstClr val="black">
                <a:alpha val="40000"/>
              </a:prstClr>
            </a:outerShdw>
          </a:effectLst>
        </p:spPr>
        <p:txBody>
          <a:bodyPr wrap="square" rtlCol="0" anchor="ctr" anchorCtr="0">
            <a:noAutofit/>
          </a:bodyPr>
          <a:lstStyle/>
          <a:p>
            <a:pPr algn="ctr"/>
            <a:r>
              <a:rPr lang="en-CA" sz="1600" b="1" kern="0">
                <a:solidFill>
                  <a:schemeClr val="tx2"/>
                </a:solidFill>
              </a:rPr>
              <a:t>Fixed </a:t>
            </a:r>
            <a:br>
              <a:rPr lang="en-CA" sz="1600" b="1" kern="0">
                <a:solidFill>
                  <a:schemeClr val="tx2"/>
                </a:solidFill>
              </a:rPr>
            </a:br>
            <a:r>
              <a:rPr lang="en-CA" sz="1600" b="1" kern="0">
                <a:solidFill>
                  <a:schemeClr val="tx2"/>
                </a:solidFill>
              </a:rPr>
              <a:t>Cameras</a:t>
            </a:r>
          </a:p>
        </p:txBody>
      </p:sp>
    </p:spTree>
    <p:extLst>
      <p:ext uri="{BB962C8B-B14F-4D97-AF65-F5344CB8AC3E}">
        <p14:creationId xmlns:p14="http://schemas.microsoft.com/office/powerpoint/2010/main" val="45481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43EC-8E74-0F38-6E22-EEA05AA21038}"/>
              </a:ext>
            </a:extLst>
          </p:cNvPr>
          <p:cNvSpPr>
            <a:spLocks noGrp="1"/>
          </p:cNvSpPr>
          <p:nvPr>
            <p:ph type="title"/>
          </p:nvPr>
        </p:nvSpPr>
        <p:spPr>
          <a:xfrm>
            <a:off x="938462" y="171899"/>
            <a:ext cx="1757030" cy="596503"/>
          </a:xfrm>
        </p:spPr>
        <p:txBody>
          <a:bodyPr/>
          <a:lstStyle/>
          <a:p>
            <a:r>
              <a:rPr lang="en-US"/>
              <a:t>VA5 IR 360°</a:t>
            </a:r>
          </a:p>
        </p:txBody>
      </p:sp>
      <p:pic>
        <p:nvPicPr>
          <p:cNvPr id="7" name="Content Placeholder 6" descr="A close-up of a camera&#10;&#10;Description automatically generated">
            <a:extLst>
              <a:ext uri="{FF2B5EF4-FFF2-40B4-BE49-F238E27FC236}">
                <a16:creationId xmlns:a16="http://schemas.microsoft.com/office/drawing/2014/main" id="{78A7913B-EB79-3114-9B32-59D38D36C4BF}"/>
              </a:ext>
            </a:extLst>
          </p:cNvPr>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6546787" y="1137392"/>
            <a:ext cx="2552826" cy="1603698"/>
          </a:xfrm>
        </p:spPr>
      </p:pic>
      <p:sp>
        <p:nvSpPr>
          <p:cNvPr id="4" name="Text Placeholder 3">
            <a:extLst>
              <a:ext uri="{FF2B5EF4-FFF2-40B4-BE49-F238E27FC236}">
                <a16:creationId xmlns:a16="http://schemas.microsoft.com/office/drawing/2014/main" id="{AF0715DC-2830-9137-771F-EB8634E38D0C}"/>
              </a:ext>
            </a:extLst>
          </p:cNvPr>
          <p:cNvSpPr>
            <a:spLocks noGrp="1"/>
          </p:cNvSpPr>
          <p:nvPr>
            <p:ph type="body" sz="quarter" idx="11"/>
          </p:nvPr>
        </p:nvSpPr>
        <p:spPr/>
        <p:txBody>
          <a:bodyPr/>
          <a:lstStyle/>
          <a:p>
            <a:r>
              <a:rPr lang="en-US"/>
              <a:t>Rugged 5MP IR 360°</a:t>
            </a:r>
          </a:p>
        </p:txBody>
      </p:sp>
      <p:sp>
        <p:nvSpPr>
          <p:cNvPr id="5" name="Title 1">
            <a:extLst>
              <a:ext uri="{FF2B5EF4-FFF2-40B4-BE49-F238E27FC236}">
                <a16:creationId xmlns:a16="http://schemas.microsoft.com/office/drawing/2014/main" id="{E777A2E4-B4F1-519A-DC6E-C6AB73E3D92E}"/>
              </a:ext>
            </a:extLst>
          </p:cNvPr>
          <p:cNvSpPr txBox="1">
            <a:spLocks/>
          </p:cNvSpPr>
          <p:nvPr/>
        </p:nvSpPr>
        <p:spPr bwMode="auto">
          <a:xfrm>
            <a:off x="2355119" y="171898"/>
            <a:ext cx="1757030" cy="59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342900" rtl="0" eaLnBrk="1" fontAlgn="base" hangingPunct="1">
              <a:spcBef>
                <a:spcPct val="0"/>
              </a:spcBef>
              <a:spcAft>
                <a:spcPts val="450"/>
              </a:spcAft>
              <a:defRPr sz="2000" b="1" kern="1200">
                <a:solidFill>
                  <a:schemeClr val="tx2"/>
                </a:solidFill>
                <a:latin typeface="Arial"/>
                <a:ea typeface="ＭＳ Ｐゴシック" charset="-128"/>
                <a:cs typeface="Arial"/>
              </a:defRPr>
            </a:lvl1pPr>
            <a:lvl2pPr algn="l" defTabSz="342900" rtl="0" eaLnBrk="1" fontAlgn="base" hangingPunct="1">
              <a:spcBef>
                <a:spcPct val="0"/>
              </a:spcBef>
              <a:spcAft>
                <a:spcPts val="450"/>
              </a:spcAft>
              <a:defRPr sz="1500" b="1">
                <a:solidFill>
                  <a:schemeClr val="tx2"/>
                </a:solidFill>
                <a:latin typeface="Arial" charset="0"/>
                <a:ea typeface="ＭＳ Ｐゴシック" charset="-128"/>
              </a:defRPr>
            </a:lvl2pPr>
            <a:lvl3pPr algn="l" defTabSz="342900" rtl="0" eaLnBrk="1" fontAlgn="base" hangingPunct="1">
              <a:spcBef>
                <a:spcPct val="0"/>
              </a:spcBef>
              <a:spcAft>
                <a:spcPts val="450"/>
              </a:spcAft>
              <a:defRPr sz="1500" b="1">
                <a:solidFill>
                  <a:schemeClr val="tx2"/>
                </a:solidFill>
                <a:latin typeface="Arial" charset="0"/>
                <a:ea typeface="ＭＳ Ｐゴシック" charset="-128"/>
              </a:defRPr>
            </a:lvl3pPr>
            <a:lvl4pPr algn="l" defTabSz="342900" rtl="0" eaLnBrk="1" fontAlgn="base" hangingPunct="1">
              <a:spcBef>
                <a:spcPct val="0"/>
              </a:spcBef>
              <a:spcAft>
                <a:spcPts val="450"/>
              </a:spcAft>
              <a:defRPr sz="1500" b="1">
                <a:solidFill>
                  <a:schemeClr val="tx2"/>
                </a:solidFill>
                <a:latin typeface="Arial" charset="0"/>
                <a:ea typeface="ＭＳ Ｐゴシック" charset="-128"/>
              </a:defRPr>
            </a:lvl4pPr>
            <a:lvl5pPr algn="l" defTabSz="342900" rtl="0" eaLnBrk="1" fontAlgn="base" hangingPunct="1">
              <a:spcBef>
                <a:spcPct val="0"/>
              </a:spcBef>
              <a:spcAft>
                <a:spcPts val="450"/>
              </a:spcAft>
              <a:defRPr sz="1500" b="1">
                <a:solidFill>
                  <a:schemeClr val="tx2"/>
                </a:solidFill>
                <a:latin typeface="Arial" charset="0"/>
                <a:ea typeface="ＭＳ Ｐゴシック" charset="-128"/>
              </a:defRPr>
            </a:lvl5pPr>
            <a:lvl6pPr marL="342900" algn="l" defTabSz="342900" rtl="0" eaLnBrk="1" fontAlgn="base" hangingPunct="1">
              <a:spcBef>
                <a:spcPct val="0"/>
              </a:spcBef>
              <a:spcAft>
                <a:spcPts val="450"/>
              </a:spcAft>
              <a:defRPr sz="1500" b="1">
                <a:solidFill>
                  <a:schemeClr val="tx2"/>
                </a:solidFill>
                <a:latin typeface="Arial" charset="0"/>
                <a:ea typeface="ＭＳ Ｐゴシック" charset="-128"/>
              </a:defRPr>
            </a:lvl6pPr>
            <a:lvl7pPr marL="685800" algn="l" defTabSz="342900" rtl="0" eaLnBrk="1" fontAlgn="base" hangingPunct="1">
              <a:spcBef>
                <a:spcPct val="0"/>
              </a:spcBef>
              <a:spcAft>
                <a:spcPts val="450"/>
              </a:spcAft>
              <a:defRPr sz="1500" b="1">
                <a:solidFill>
                  <a:schemeClr val="tx2"/>
                </a:solidFill>
                <a:latin typeface="Arial" charset="0"/>
                <a:ea typeface="ＭＳ Ｐゴシック" charset="-128"/>
              </a:defRPr>
            </a:lvl7pPr>
            <a:lvl8pPr marL="1028700" algn="l" defTabSz="342900" rtl="0" eaLnBrk="1" fontAlgn="base" hangingPunct="1">
              <a:spcBef>
                <a:spcPct val="0"/>
              </a:spcBef>
              <a:spcAft>
                <a:spcPts val="450"/>
              </a:spcAft>
              <a:defRPr sz="1500" b="1">
                <a:solidFill>
                  <a:schemeClr val="tx2"/>
                </a:solidFill>
                <a:latin typeface="Arial" charset="0"/>
                <a:ea typeface="ＭＳ Ｐゴシック" charset="-128"/>
              </a:defRPr>
            </a:lvl8pPr>
            <a:lvl9pPr marL="1371600" algn="l" defTabSz="342900" rtl="0" eaLnBrk="1" fontAlgn="base" hangingPunct="1">
              <a:spcBef>
                <a:spcPct val="0"/>
              </a:spcBef>
              <a:spcAft>
                <a:spcPts val="450"/>
              </a:spcAft>
              <a:defRPr sz="1500" b="1">
                <a:solidFill>
                  <a:schemeClr val="tx2"/>
                </a:solidFill>
                <a:latin typeface="Arial" charset="0"/>
                <a:ea typeface="ＭＳ Ｐゴシック" charset="-128"/>
              </a:defRPr>
            </a:lvl9pPr>
          </a:lstStyle>
          <a:p>
            <a:r>
              <a:rPr lang="en-US"/>
              <a:t>Camera</a:t>
            </a:r>
          </a:p>
        </p:txBody>
      </p:sp>
      <p:pic>
        <p:nvPicPr>
          <p:cNvPr id="11" name="Picture 10" descr="A close-up of a camera&#10;&#10;Description automatically generated">
            <a:extLst>
              <a:ext uri="{FF2B5EF4-FFF2-40B4-BE49-F238E27FC236}">
                <a16:creationId xmlns:a16="http://schemas.microsoft.com/office/drawing/2014/main" id="{A7F8871A-EB27-9BD7-2759-9AF1CF5876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59600" y="2722549"/>
            <a:ext cx="1727200" cy="1660264"/>
          </a:xfrm>
          <a:prstGeom prst="rect">
            <a:avLst/>
          </a:prstGeom>
        </p:spPr>
      </p:pic>
      <p:sp>
        <p:nvSpPr>
          <p:cNvPr id="12" name="TextBox 11">
            <a:extLst>
              <a:ext uri="{FF2B5EF4-FFF2-40B4-BE49-F238E27FC236}">
                <a16:creationId xmlns:a16="http://schemas.microsoft.com/office/drawing/2014/main" id="{B701EC4E-8B60-75BE-EA60-A980E5D2AC0B}"/>
              </a:ext>
            </a:extLst>
          </p:cNvPr>
          <p:cNvSpPr txBox="1"/>
          <p:nvPr/>
        </p:nvSpPr>
        <p:spPr bwMode="auto">
          <a:xfrm>
            <a:off x="2639316" y="728895"/>
            <a:ext cx="5268549"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400">
                <a:solidFill>
                  <a:schemeClr val="tx2"/>
                </a:solidFill>
              </a:rPr>
              <a:t>camera with built-in de-warping, video analytics and microphone, </a:t>
            </a:r>
            <a:endParaRPr lang="en-US" kern="0">
              <a:solidFill>
                <a:schemeClr val="tx2"/>
              </a:solidFill>
            </a:endParaRPr>
          </a:p>
        </p:txBody>
      </p:sp>
      <p:sp>
        <p:nvSpPr>
          <p:cNvPr id="13" name="TextBox 12">
            <a:extLst>
              <a:ext uri="{FF2B5EF4-FFF2-40B4-BE49-F238E27FC236}">
                <a16:creationId xmlns:a16="http://schemas.microsoft.com/office/drawing/2014/main" id="{8D73D11F-5B5A-EF7E-ABCB-F775A502D7EA}"/>
              </a:ext>
            </a:extLst>
          </p:cNvPr>
          <p:cNvSpPr txBox="1"/>
          <p:nvPr/>
        </p:nvSpPr>
        <p:spPr bwMode="auto">
          <a:xfrm>
            <a:off x="938462" y="923507"/>
            <a:ext cx="3191933" cy="31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l"/>
            <a:r>
              <a:rPr lang="en-US" sz="1400">
                <a:solidFill>
                  <a:schemeClr val="tx2"/>
                </a:solidFill>
              </a:rPr>
              <a:t>built specifically for the transit industry</a:t>
            </a:r>
            <a:endParaRPr lang="en-US" sz="1400" kern="0">
              <a:solidFill>
                <a:schemeClr val="accent1"/>
              </a:solidFill>
            </a:endParaRPr>
          </a:p>
        </p:txBody>
      </p:sp>
      <p:sp>
        <p:nvSpPr>
          <p:cNvPr id="14" name="TextBox 13">
            <a:extLst>
              <a:ext uri="{FF2B5EF4-FFF2-40B4-BE49-F238E27FC236}">
                <a16:creationId xmlns:a16="http://schemas.microsoft.com/office/drawing/2014/main" id="{50FC1B37-3FB1-36DC-4C2B-4956E39B6E72}"/>
              </a:ext>
            </a:extLst>
          </p:cNvPr>
          <p:cNvSpPr txBox="1"/>
          <p:nvPr/>
        </p:nvSpPr>
        <p:spPr bwMode="auto">
          <a:xfrm>
            <a:off x="1057181" y="1234208"/>
            <a:ext cx="5283200" cy="293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marL="171450" indent="-171450" algn="l">
              <a:buClr>
                <a:schemeClr val="tx2"/>
              </a:buClr>
              <a:buFont typeface="Arial" panose="020B0604020202020204" pitchFamily="34" charset="0"/>
              <a:buChar char="•"/>
            </a:pPr>
            <a:r>
              <a:rPr lang="en-US" sz="1200" b="1" kern="0"/>
              <a:t>Built-In Video Analytics </a:t>
            </a:r>
          </a:p>
          <a:p>
            <a:pPr marL="628650" lvl="1" indent="-171450">
              <a:buClr>
                <a:schemeClr val="tx2"/>
              </a:buClr>
              <a:buFont typeface="Arial" panose="020B0604020202020204" pitchFamily="34" charset="0"/>
              <a:buChar char="•"/>
            </a:pPr>
            <a:r>
              <a:rPr lang="en-US" sz="1000" kern="0"/>
              <a:t>Abandoned Object - an alarm is triggered if an object remains in one spot for too long. </a:t>
            </a:r>
          </a:p>
          <a:p>
            <a:pPr marL="628650" lvl="1" indent="-171450">
              <a:buClr>
                <a:schemeClr val="tx2"/>
              </a:buClr>
              <a:buFont typeface="Arial" panose="020B0604020202020204" pitchFamily="34" charset="0"/>
              <a:buChar char="•"/>
            </a:pPr>
            <a:r>
              <a:rPr lang="en-US" sz="1000" kern="0"/>
              <a:t>Loitering Detection - an alarm is triggered when people remain in an area for too long. </a:t>
            </a:r>
          </a:p>
          <a:p>
            <a:pPr marL="628650" lvl="1" indent="-171450">
              <a:buClr>
                <a:schemeClr val="tx2"/>
              </a:buClr>
              <a:buFont typeface="Arial" panose="020B0604020202020204" pitchFamily="34" charset="0"/>
              <a:buChar char="•"/>
            </a:pPr>
            <a:r>
              <a:rPr lang="en-US" sz="1000" kern="0"/>
              <a:t>Tripwire - an alarm is triggered when a person or object crosses the defined line. </a:t>
            </a:r>
          </a:p>
          <a:p>
            <a:pPr marL="628650" lvl="1" indent="-171450">
              <a:buClr>
                <a:schemeClr val="tx2"/>
              </a:buClr>
              <a:buFont typeface="Arial" panose="020B0604020202020204" pitchFamily="34" charset="0"/>
              <a:buChar char="•"/>
            </a:pPr>
            <a:r>
              <a:rPr lang="en-US" sz="1000" kern="0"/>
              <a:t>Intrusion Detection - an alarm is triggered when people or vehicles enter a specific area. </a:t>
            </a:r>
          </a:p>
          <a:p>
            <a:pPr marL="628650" lvl="1" indent="-171450">
              <a:buClr>
                <a:schemeClr val="tx2"/>
              </a:buClr>
              <a:buFont typeface="Arial" panose="020B0604020202020204" pitchFamily="34" charset="0"/>
              <a:buChar char="•"/>
            </a:pPr>
            <a:r>
              <a:rPr lang="en-US" sz="1000" kern="0"/>
              <a:t>Object Removal - an alarm is triggered if an object is removed from an area. </a:t>
            </a:r>
          </a:p>
          <a:p>
            <a:pPr marL="628650" lvl="1" indent="-171450">
              <a:buClr>
                <a:schemeClr val="tx2"/>
              </a:buClr>
              <a:buFont typeface="Arial" panose="020B0604020202020204" pitchFamily="34" charset="0"/>
              <a:buChar char="•"/>
            </a:pPr>
            <a:endParaRPr lang="en-US" sz="1000" kern="0"/>
          </a:p>
          <a:p>
            <a:pPr marL="171450" indent="-171450">
              <a:buClr>
                <a:schemeClr val="tx2"/>
              </a:buClr>
              <a:buFont typeface="Arial" panose="020B0604020202020204" pitchFamily="34" charset="0"/>
              <a:buChar char="•"/>
            </a:pPr>
            <a:r>
              <a:rPr lang="en-US" sz="1200" kern="0"/>
              <a:t>No need to purchase and install separate devices for applications that require audio, the VA5 IR 360° Camera has a </a:t>
            </a:r>
            <a:r>
              <a:rPr lang="en-US" sz="1200" b="1" kern="0"/>
              <a:t>built-in microphone</a:t>
            </a:r>
            <a:r>
              <a:rPr lang="en-US" sz="1200" kern="0"/>
              <a:t>. </a:t>
            </a:r>
          </a:p>
          <a:p>
            <a:pPr marL="171450" indent="-171450">
              <a:buClr>
                <a:schemeClr val="tx2"/>
              </a:buClr>
              <a:buFont typeface="Arial" panose="020B0604020202020204" pitchFamily="34" charset="0"/>
              <a:buChar char="•"/>
            </a:pPr>
            <a:endParaRPr lang="en-US" sz="1200" kern="0"/>
          </a:p>
          <a:p>
            <a:pPr marL="171450" indent="-171450">
              <a:buClr>
                <a:schemeClr val="tx2"/>
              </a:buClr>
              <a:buFont typeface="Arial" panose="020B0604020202020204" pitchFamily="34" charset="0"/>
              <a:buChar char="•"/>
            </a:pPr>
            <a:r>
              <a:rPr lang="en-US" sz="1200" kern="0"/>
              <a:t>Easily cover four different scenes in a single stream with </a:t>
            </a:r>
            <a:r>
              <a:rPr lang="en-US" sz="1200" b="1" kern="0"/>
              <a:t>de-warped viewing modes</a:t>
            </a:r>
            <a:r>
              <a:rPr lang="en-US" sz="1200" kern="0"/>
              <a:t>. Use the quad view or cover an entire area with a fisheye 360° view. </a:t>
            </a:r>
          </a:p>
          <a:p>
            <a:pPr marL="171450" indent="-171450">
              <a:buClr>
                <a:schemeClr val="tx2"/>
              </a:buClr>
              <a:buFont typeface="Arial" panose="020B0604020202020204" pitchFamily="34" charset="0"/>
              <a:buChar char="•"/>
            </a:pPr>
            <a:endParaRPr lang="en-US" sz="1200" kern="0"/>
          </a:p>
          <a:p>
            <a:pPr marL="171450" indent="-171450">
              <a:buClr>
                <a:schemeClr val="tx2"/>
              </a:buClr>
              <a:buFont typeface="Arial" panose="020B0604020202020204" pitchFamily="34" charset="0"/>
              <a:buChar char="•"/>
            </a:pPr>
            <a:r>
              <a:rPr lang="en-US" sz="1200" kern="0"/>
              <a:t>With</a:t>
            </a:r>
            <a:r>
              <a:rPr lang="en-US" sz="1200" b="1" kern="0"/>
              <a:t> Smart IR Illumination</a:t>
            </a:r>
            <a:r>
              <a:rPr lang="en-US" sz="1200" kern="0"/>
              <a:t>, the built-in LEDs provide uniform illumination in total darkness, which means users will see high-quality, low-noise video from over 30 feet away. </a:t>
            </a:r>
            <a:endParaRPr lang="en-US" sz="1100" kern="0"/>
          </a:p>
        </p:txBody>
      </p:sp>
      <p:sp>
        <p:nvSpPr>
          <p:cNvPr id="3" name="32-Point Star 2">
            <a:extLst>
              <a:ext uri="{FF2B5EF4-FFF2-40B4-BE49-F238E27FC236}">
                <a16:creationId xmlns:a16="http://schemas.microsoft.com/office/drawing/2014/main" id="{32D916C6-8C67-40DA-21FF-00729535D1FB}"/>
              </a:ext>
            </a:extLst>
          </p:cNvPr>
          <p:cNvSpPr/>
          <p:nvPr/>
        </p:nvSpPr>
        <p:spPr>
          <a:xfrm>
            <a:off x="7964538" y="171898"/>
            <a:ext cx="1006459" cy="1006459"/>
          </a:xfrm>
          <a:prstGeom prst="star32">
            <a:avLst>
              <a:gd name="adj" fmla="val 45300"/>
            </a:avLst>
          </a:prstGeom>
          <a:solidFill>
            <a:schemeClr val="accent6"/>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000" b="1"/>
              <a:t>NEW</a:t>
            </a:r>
            <a:endParaRPr lang="en-US" sz="1600" b="1"/>
          </a:p>
        </p:txBody>
      </p:sp>
    </p:spTree>
    <p:extLst>
      <p:ext uri="{BB962C8B-B14F-4D97-AF65-F5344CB8AC3E}">
        <p14:creationId xmlns:p14="http://schemas.microsoft.com/office/powerpoint/2010/main" val="42576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8BAEC2BC-95DB-1F69-D480-392A178F64CC}"/>
              </a:ext>
            </a:extLst>
          </p:cNvPr>
          <p:cNvSpPr/>
          <p:nvPr/>
        </p:nvSpPr>
        <p:spPr>
          <a:xfrm>
            <a:off x="5496456" y="1666453"/>
            <a:ext cx="1668539" cy="2565988"/>
          </a:xfrm>
          <a:prstGeom prst="roundRect">
            <a:avLst>
              <a:gd name="adj" fmla="val 5521"/>
            </a:avLst>
          </a:prstGeom>
          <a:solidFill>
            <a:schemeClr val="tx1"/>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9">
            <a:extLst>
              <a:ext uri="{FF2B5EF4-FFF2-40B4-BE49-F238E27FC236}">
                <a16:creationId xmlns:a16="http://schemas.microsoft.com/office/drawing/2014/main" id="{AA7CC50C-08C0-5BAA-9789-8DF9E165B3BB}"/>
              </a:ext>
            </a:extLst>
          </p:cNvPr>
          <p:cNvSpPr/>
          <p:nvPr/>
        </p:nvSpPr>
        <p:spPr>
          <a:xfrm>
            <a:off x="1748022" y="1666453"/>
            <a:ext cx="1668539" cy="2565988"/>
          </a:xfrm>
          <a:prstGeom prst="roundRect">
            <a:avLst>
              <a:gd name="adj" fmla="val 5521"/>
            </a:avLst>
          </a:prstGeom>
          <a:solidFill>
            <a:srgbClr val="767A7F"/>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a:t>Significant Presence and Industry Experience</a:t>
            </a:r>
          </a:p>
        </p:txBody>
      </p:sp>
      <p:sp>
        <p:nvSpPr>
          <p:cNvPr id="6" name="TextBox 5"/>
          <p:cNvSpPr txBox="1"/>
          <p:nvPr/>
        </p:nvSpPr>
        <p:spPr>
          <a:xfrm>
            <a:off x="1741358" y="4273275"/>
            <a:ext cx="4135855" cy="215444"/>
          </a:xfrm>
          <a:prstGeom prst="rect">
            <a:avLst/>
          </a:prstGeom>
          <a:noFill/>
        </p:spPr>
        <p:txBody>
          <a:bodyPr wrap="square" rtlCol="0">
            <a:spAutoFit/>
          </a:bodyPr>
          <a:lstStyle/>
          <a:p>
            <a:r>
              <a:rPr lang="fr-FR" sz="800"/>
              <a:t>* Source: IHS </a:t>
            </a:r>
            <a:r>
              <a:rPr lang="fr-FR" sz="800" err="1"/>
              <a:t>Markit</a:t>
            </a:r>
            <a:r>
              <a:rPr lang="fr-FR" sz="800"/>
              <a:t>, </a:t>
            </a:r>
            <a:r>
              <a:rPr lang="fr-FR" sz="800" err="1"/>
              <a:t>Video</a:t>
            </a:r>
            <a:r>
              <a:rPr lang="fr-FR" sz="800"/>
              <a:t> Surveillance Intelligence Service</a:t>
            </a:r>
          </a:p>
        </p:txBody>
      </p:sp>
      <p:sp>
        <p:nvSpPr>
          <p:cNvPr id="4" name="TextBox 3"/>
          <p:cNvSpPr txBox="1"/>
          <p:nvPr/>
        </p:nvSpPr>
        <p:spPr>
          <a:xfrm>
            <a:off x="1786117" y="2755853"/>
            <a:ext cx="1668539" cy="1015663"/>
          </a:xfrm>
          <a:prstGeom prst="rect">
            <a:avLst/>
          </a:prstGeom>
          <a:noFill/>
        </p:spPr>
        <p:txBody>
          <a:bodyPr wrap="square" rtlCol="0">
            <a:spAutoFit/>
          </a:bodyPr>
          <a:lstStyle/>
          <a:p>
            <a:pPr algn="ctr">
              <a:buSzPct val="120000"/>
            </a:pPr>
            <a:r>
              <a:rPr lang="en-US" b="1">
                <a:solidFill>
                  <a:schemeClr val="bg1"/>
                </a:solidFill>
              </a:rPr>
              <a:t>hardware NVR supplier</a:t>
            </a:r>
            <a:r>
              <a:rPr lang="en-US" sz="1400">
                <a:solidFill>
                  <a:schemeClr val="bg1"/>
                </a:solidFill>
              </a:rPr>
              <a:t> </a:t>
            </a:r>
            <a:r>
              <a:rPr lang="en-US" sz="1200">
                <a:solidFill>
                  <a:schemeClr val="bg1"/>
                </a:solidFill>
              </a:rPr>
              <a:t>in the Americas, and top 10 globally*</a:t>
            </a:r>
            <a:endParaRPr lang="en-US" sz="1400">
              <a:solidFill>
                <a:schemeClr val="bg1"/>
              </a:solidFill>
            </a:endParaRPr>
          </a:p>
        </p:txBody>
      </p:sp>
      <p:sp>
        <p:nvSpPr>
          <p:cNvPr id="9" name="Rounded Rectangle 8"/>
          <p:cNvSpPr/>
          <p:nvPr/>
        </p:nvSpPr>
        <p:spPr>
          <a:xfrm>
            <a:off x="3613156" y="1666453"/>
            <a:ext cx="1668539" cy="2565988"/>
          </a:xfrm>
          <a:prstGeom prst="roundRect">
            <a:avLst>
              <a:gd name="adj" fmla="val 5521"/>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3578053" y="2744626"/>
            <a:ext cx="1719738" cy="1200329"/>
          </a:xfrm>
          <a:prstGeom prst="rect">
            <a:avLst/>
          </a:prstGeom>
          <a:noFill/>
        </p:spPr>
        <p:txBody>
          <a:bodyPr wrap="square" rtlCol="0">
            <a:spAutoFit/>
          </a:bodyPr>
          <a:lstStyle/>
          <a:p>
            <a:pPr algn="ctr">
              <a:buSzPct val="120000"/>
            </a:pPr>
            <a:r>
              <a:rPr lang="en-US" sz="1600" b="1">
                <a:solidFill>
                  <a:schemeClr val="bg1"/>
                </a:solidFill>
              </a:rPr>
              <a:t>supplier of video surveillance </a:t>
            </a:r>
            <a:r>
              <a:rPr lang="en-US" sz="1200">
                <a:solidFill>
                  <a:schemeClr val="bg1"/>
                </a:solidFill>
              </a:rPr>
              <a:t>equipment to banks </a:t>
            </a:r>
            <a:br>
              <a:rPr lang="en-US" sz="1200">
                <a:solidFill>
                  <a:schemeClr val="bg1"/>
                </a:solidFill>
              </a:rPr>
            </a:br>
            <a:r>
              <a:rPr lang="en-US" sz="1200">
                <a:solidFill>
                  <a:schemeClr val="bg1"/>
                </a:solidFill>
              </a:rPr>
              <a:t>in the Americas</a:t>
            </a:r>
            <a:endParaRPr lang="en-US" sz="1400">
              <a:solidFill>
                <a:schemeClr val="bg1"/>
              </a:solidFill>
            </a:endParaRPr>
          </a:p>
        </p:txBody>
      </p:sp>
      <p:grpSp>
        <p:nvGrpSpPr>
          <p:cNvPr id="35" name="Group 34">
            <a:extLst>
              <a:ext uri="{FF2B5EF4-FFF2-40B4-BE49-F238E27FC236}">
                <a16:creationId xmlns:a16="http://schemas.microsoft.com/office/drawing/2014/main" id="{C05FDE1B-E0AD-2D00-22C3-0501AD2609F2}"/>
              </a:ext>
            </a:extLst>
          </p:cNvPr>
          <p:cNvGrpSpPr/>
          <p:nvPr/>
        </p:nvGrpSpPr>
        <p:grpSpPr>
          <a:xfrm>
            <a:off x="3793476" y="989508"/>
            <a:ext cx="1199001" cy="1199001"/>
            <a:chOff x="2945821" y="982834"/>
            <a:chExt cx="1199001" cy="1199001"/>
          </a:xfrm>
        </p:grpSpPr>
        <p:sp>
          <p:nvSpPr>
            <p:cNvPr id="5" name="Oval 4">
              <a:extLst>
                <a:ext uri="{FF2B5EF4-FFF2-40B4-BE49-F238E27FC236}">
                  <a16:creationId xmlns:a16="http://schemas.microsoft.com/office/drawing/2014/main" id="{622864DC-DEAD-5133-8323-B960A383AAF0}"/>
                </a:ext>
              </a:extLst>
            </p:cNvPr>
            <p:cNvSpPr/>
            <p:nvPr/>
          </p:nvSpPr>
          <p:spPr>
            <a:xfrm>
              <a:off x="2945821" y="982834"/>
              <a:ext cx="1199001" cy="1199001"/>
            </a:xfrm>
            <a:prstGeom prst="ellipse">
              <a:avLst/>
            </a:prstGeom>
            <a:solidFill>
              <a:srgbClr val="4593C7"/>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Graphic 7">
              <a:extLst>
                <a:ext uri="{FF2B5EF4-FFF2-40B4-BE49-F238E27FC236}">
                  <a16:creationId xmlns:a16="http://schemas.microsoft.com/office/drawing/2014/main" id="{F7261FC3-F746-4F7B-B14F-A6749FC7B5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7099" y="1277249"/>
              <a:ext cx="681396" cy="575401"/>
            </a:xfrm>
            <a:prstGeom prst="rect">
              <a:avLst/>
            </a:prstGeom>
          </p:spPr>
        </p:pic>
      </p:grpSp>
      <p:grpSp>
        <p:nvGrpSpPr>
          <p:cNvPr id="34" name="Group 33">
            <a:extLst>
              <a:ext uri="{FF2B5EF4-FFF2-40B4-BE49-F238E27FC236}">
                <a16:creationId xmlns:a16="http://schemas.microsoft.com/office/drawing/2014/main" id="{80E67F67-CBAD-6153-E60B-32BF34CCB49D}"/>
              </a:ext>
            </a:extLst>
          </p:cNvPr>
          <p:cNvGrpSpPr/>
          <p:nvPr/>
        </p:nvGrpSpPr>
        <p:grpSpPr>
          <a:xfrm>
            <a:off x="2001010" y="989508"/>
            <a:ext cx="1199001" cy="1199001"/>
            <a:chOff x="1153355" y="982834"/>
            <a:chExt cx="1199001" cy="1199001"/>
          </a:xfrm>
        </p:grpSpPr>
        <p:sp>
          <p:nvSpPr>
            <p:cNvPr id="13" name="Oval 12">
              <a:extLst>
                <a:ext uri="{FF2B5EF4-FFF2-40B4-BE49-F238E27FC236}">
                  <a16:creationId xmlns:a16="http://schemas.microsoft.com/office/drawing/2014/main" id="{3BEF44D5-F96A-1875-1337-4AE61F1236EC}"/>
                </a:ext>
              </a:extLst>
            </p:cNvPr>
            <p:cNvSpPr/>
            <p:nvPr/>
          </p:nvSpPr>
          <p:spPr>
            <a:xfrm>
              <a:off x="1153355" y="982834"/>
              <a:ext cx="1199001" cy="1199001"/>
            </a:xfrm>
            <a:prstGeom prst="ellipse">
              <a:avLst/>
            </a:prstGeom>
            <a:solidFill>
              <a:schemeClr val="bg1">
                <a:lumMod val="65000"/>
              </a:schemeClr>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Graphic 16">
              <a:extLst>
                <a:ext uri="{FF2B5EF4-FFF2-40B4-BE49-F238E27FC236}">
                  <a16:creationId xmlns:a16="http://schemas.microsoft.com/office/drawing/2014/main" id="{BB7B5AB6-2C1D-7234-6903-C5DBCE2C4E7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53231" y="1454688"/>
              <a:ext cx="996479" cy="290114"/>
            </a:xfrm>
            <a:prstGeom prst="rect">
              <a:avLst/>
            </a:prstGeom>
          </p:spPr>
        </p:pic>
      </p:grpSp>
      <p:sp>
        <p:nvSpPr>
          <p:cNvPr id="27" name="TextBox 26">
            <a:extLst>
              <a:ext uri="{FF2B5EF4-FFF2-40B4-BE49-F238E27FC236}">
                <a16:creationId xmlns:a16="http://schemas.microsoft.com/office/drawing/2014/main" id="{78E45EF9-961B-3E6F-B09F-103D96BF329C}"/>
              </a:ext>
            </a:extLst>
          </p:cNvPr>
          <p:cNvSpPr txBox="1"/>
          <p:nvPr/>
        </p:nvSpPr>
        <p:spPr bwMode="auto">
          <a:xfrm>
            <a:off x="2100886" y="2254094"/>
            <a:ext cx="856915" cy="44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3600" b="1" kern="0">
                <a:solidFill>
                  <a:schemeClr val="bg1"/>
                </a:solidFill>
              </a:rPr>
              <a:t>#1</a:t>
            </a:r>
          </a:p>
        </p:txBody>
      </p:sp>
      <p:sp>
        <p:nvSpPr>
          <p:cNvPr id="28" name="TextBox 27">
            <a:extLst>
              <a:ext uri="{FF2B5EF4-FFF2-40B4-BE49-F238E27FC236}">
                <a16:creationId xmlns:a16="http://schemas.microsoft.com/office/drawing/2014/main" id="{1844D747-33EE-1837-084D-53833A19A3E0}"/>
              </a:ext>
            </a:extLst>
          </p:cNvPr>
          <p:cNvSpPr txBox="1"/>
          <p:nvPr/>
        </p:nvSpPr>
        <p:spPr bwMode="auto">
          <a:xfrm>
            <a:off x="3978131" y="2254094"/>
            <a:ext cx="856915" cy="44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3600" b="1" kern="0">
                <a:solidFill>
                  <a:schemeClr val="bg1"/>
                </a:solidFill>
              </a:rPr>
              <a:t>#1</a:t>
            </a:r>
          </a:p>
        </p:txBody>
      </p:sp>
      <p:sp>
        <p:nvSpPr>
          <p:cNvPr id="23" name="Oval 22">
            <a:extLst>
              <a:ext uri="{FF2B5EF4-FFF2-40B4-BE49-F238E27FC236}">
                <a16:creationId xmlns:a16="http://schemas.microsoft.com/office/drawing/2014/main" id="{3DC1C267-FAD8-87C5-C152-53E1A10BC6AC}"/>
              </a:ext>
            </a:extLst>
          </p:cNvPr>
          <p:cNvSpPr/>
          <p:nvPr/>
        </p:nvSpPr>
        <p:spPr>
          <a:xfrm>
            <a:off x="5731278" y="989508"/>
            <a:ext cx="1199001" cy="1199001"/>
          </a:xfrm>
          <a:prstGeom prst="ellipse">
            <a:avLst/>
          </a:prstGeom>
          <a:solidFill>
            <a:srgbClr val="595E62"/>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37287199-9E7A-65C1-5B45-DD0653EC67B9}"/>
              </a:ext>
            </a:extLst>
          </p:cNvPr>
          <p:cNvSpPr txBox="1"/>
          <p:nvPr/>
        </p:nvSpPr>
        <p:spPr>
          <a:xfrm>
            <a:off x="5512552" y="2544166"/>
            <a:ext cx="1668539" cy="1169551"/>
          </a:xfrm>
          <a:prstGeom prst="rect">
            <a:avLst/>
          </a:prstGeom>
          <a:noFill/>
        </p:spPr>
        <p:txBody>
          <a:bodyPr wrap="square" lIns="91440" tIns="45720" rIns="91440" bIns="45720" rtlCol="0" anchor="t">
            <a:spAutoFit/>
          </a:bodyPr>
          <a:lstStyle/>
          <a:p>
            <a:pPr algn="ctr">
              <a:buSzPct val="120000"/>
            </a:pPr>
            <a:r>
              <a:rPr lang="en-US" sz="1400" dirty="0">
                <a:solidFill>
                  <a:srgbClr val="FFFFFF"/>
                </a:solidFill>
              </a:rPr>
              <a:t>More than</a:t>
            </a:r>
            <a:br>
              <a:rPr lang="en-US" sz="1400" dirty="0"/>
            </a:br>
            <a:r>
              <a:rPr lang="en-US" sz="2800" b="1" dirty="0">
                <a:solidFill>
                  <a:srgbClr val="FFFFFF"/>
                </a:solidFill>
              </a:rPr>
              <a:t>250,000</a:t>
            </a:r>
            <a:r>
              <a:rPr lang="en-US" sz="1400" b="1" dirty="0">
                <a:solidFill>
                  <a:srgbClr val="FFFFFF"/>
                </a:solidFill>
              </a:rPr>
              <a:t> </a:t>
            </a:r>
          </a:p>
          <a:p>
            <a:pPr algn="ctr">
              <a:buSzPct val="120000"/>
            </a:pPr>
            <a:r>
              <a:rPr lang="en-US" sz="1400" dirty="0">
                <a:solidFill>
                  <a:srgbClr val="FFFFFF"/>
                </a:solidFill>
              </a:rPr>
              <a:t>video surveillance systems sold</a:t>
            </a:r>
            <a:endParaRPr lang="en-US" sz="1400" dirty="0">
              <a:solidFill>
                <a:srgbClr val="FFFFFF"/>
              </a:solidFill>
              <a:cs typeface="Arial"/>
            </a:endParaRPr>
          </a:p>
        </p:txBody>
      </p:sp>
      <p:pic>
        <p:nvPicPr>
          <p:cNvPr id="30" name="Graphic 29">
            <a:extLst>
              <a:ext uri="{FF2B5EF4-FFF2-40B4-BE49-F238E27FC236}">
                <a16:creationId xmlns:a16="http://schemas.microsoft.com/office/drawing/2014/main" id="{6A9CD1E8-269C-2336-73AB-C42CBBE7E2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44378" y="1318118"/>
            <a:ext cx="772694" cy="615001"/>
          </a:xfrm>
          <a:prstGeom prst="rect">
            <a:avLst/>
          </a:prstGeom>
        </p:spPr>
      </p:pic>
    </p:spTree>
    <p:extLst>
      <p:ext uri="{BB962C8B-B14F-4D97-AF65-F5344CB8AC3E}">
        <p14:creationId xmlns:p14="http://schemas.microsoft.com/office/powerpoint/2010/main" val="13500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P spid="4" grpId="0"/>
      <p:bldP spid="9" grpId="0" animBg="1"/>
      <p:bldP spid="1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0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10AD-D906-7E13-DFD4-11728E864B17}"/>
              </a:ext>
            </a:extLst>
          </p:cNvPr>
          <p:cNvSpPr>
            <a:spLocks noGrp="1"/>
          </p:cNvSpPr>
          <p:nvPr>
            <p:ph type="title"/>
          </p:nvPr>
        </p:nvSpPr>
        <p:spPr>
          <a:xfrm>
            <a:off x="938462" y="171899"/>
            <a:ext cx="7748338" cy="759279"/>
          </a:xfrm>
        </p:spPr>
        <p:txBody>
          <a:bodyPr/>
          <a:lstStyle/>
          <a:p>
            <a:r>
              <a:rPr lang="en-US">
                <a:ea typeface="ＭＳ Ｐゴシック"/>
              </a:rPr>
              <a:t>Leading the Transformation of </a:t>
            </a:r>
            <a:br>
              <a:rPr lang="en-US">
                <a:ea typeface="ＭＳ Ｐゴシック"/>
              </a:rPr>
            </a:br>
            <a:r>
              <a:rPr lang="en-US">
                <a:ea typeface="ＭＳ Ｐゴシック"/>
              </a:rPr>
              <a:t>Enterprise Video Surveillance to the Cloud</a:t>
            </a:r>
          </a:p>
        </p:txBody>
      </p:sp>
      <p:sp>
        <p:nvSpPr>
          <p:cNvPr id="3" name="Content Placeholder 2">
            <a:extLst>
              <a:ext uri="{FF2B5EF4-FFF2-40B4-BE49-F238E27FC236}">
                <a16:creationId xmlns:a16="http://schemas.microsoft.com/office/drawing/2014/main" id="{B34675B0-1DA6-1948-FA10-FAF0ECE80E0D}"/>
              </a:ext>
            </a:extLst>
          </p:cNvPr>
          <p:cNvSpPr>
            <a:spLocks noGrp="1"/>
          </p:cNvSpPr>
          <p:nvPr>
            <p:ph sz="quarter" idx="10"/>
          </p:nvPr>
        </p:nvSpPr>
        <p:spPr>
          <a:xfrm>
            <a:off x="938461" y="1079103"/>
            <a:ext cx="7511855" cy="3486997"/>
          </a:xfrm>
        </p:spPr>
        <p:txBody>
          <a:bodyPr/>
          <a:lstStyle/>
          <a:p>
            <a:pPr marL="0" indent="0">
              <a:buNone/>
            </a:pPr>
            <a:r>
              <a:rPr lang="en-US" sz="1800" b="1">
                <a:ea typeface="ＭＳ Ｐゴシック"/>
              </a:rPr>
              <a:t>Advantages of switching from on-premise to cloud video solution:</a:t>
            </a:r>
          </a:p>
          <a:p>
            <a:r>
              <a:rPr lang="en-US" sz="1800">
                <a:ea typeface="ＭＳ Ｐゴシック"/>
              </a:rPr>
              <a:t>Offsite storage for enhanced redundancy to protect against loss of video</a:t>
            </a:r>
          </a:p>
          <a:p>
            <a:r>
              <a:rPr lang="en-US" sz="1800">
                <a:ea typeface="ＭＳ Ｐゴシック"/>
              </a:rPr>
              <a:t>Enhanced cybersecurity and software updates allow transit agencies to focus on their core business</a:t>
            </a:r>
            <a:endParaRPr lang="en-US" sz="1800"/>
          </a:p>
          <a:p>
            <a:r>
              <a:rPr lang="en-US" sz="1800">
                <a:solidFill>
                  <a:srgbClr val="36383B"/>
                </a:solidFill>
                <a:ea typeface="ＭＳ Ｐゴシック"/>
              </a:rPr>
              <a:t>Simplified sharing of videos with essential stakeholders (law enforcement, etc.)</a:t>
            </a:r>
            <a:endParaRPr lang="en-US" sz="1800">
              <a:ea typeface="ＭＳ Ｐゴシック"/>
            </a:endParaRPr>
          </a:p>
          <a:p>
            <a:r>
              <a:rPr lang="en-US" sz="1800">
                <a:ea typeface="ＭＳ Ｐゴシック"/>
              </a:rPr>
              <a:t>Save time and money with enhanced operational efficiencies</a:t>
            </a:r>
          </a:p>
          <a:p>
            <a:pPr lvl="1"/>
            <a:r>
              <a:rPr lang="en-US" sz="1600">
                <a:ea typeface="ＭＳ Ｐゴシック"/>
              </a:rPr>
              <a:t>Reduction of IT costs</a:t>
            </a:r>
            <a:br>
              <a:rPr lang="en-US">
                <a:solidFill>
                  <a:srgbClr val="36383B"/>
                </a:solidFill>
                <a:ea typeface="ＭＳ Ｐゴシック"/>
              </a:rPr>
            </a:br>
            <a:endParaRPr lang="en-US">
              <a:solidFill>
                <a:srgbClr val="36383B"/>
              </a:solidFill>
            </a:endParaRPr>
          </a:p>
        </p:txBody>
      </p:sp>
      <p:pic>
        <p:nvPicPr>
          <p:cNvPr id="5" name="Graphic 4">
            <a:extLst>
              <a:ext uri="{FF2B5EF4-FFF2-40B4-BE49-F238E27FC236}">
                <a16:creationId xmlns:a16="http://schemas.microsoft.com/office/drawing/2014/main" id="{D8BE5610-051C-BE13-5DE3-87BDC4D4E1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3848" y="494382"/>
            <a:ext cx="1653887" cy="873592"/>
          </a:xfrm>
          <a:prstGeom prst="rect">
            <a:avLst/>
          </a:prstGeom>
        </p:spPr>
      </p:pic>
      <p:pic>
        <p:nvPicPr>
          <p:cNvPr id="6" name="Graphic 5">
            <a:extLst>
              <a:ext uri="{FF2B5EF4-FFF2-40B4-BE49-F238E27FC236}">
                <a16:creationId xmlns:a16="http://schemas.microsoft.com/office/drawing/2014/main" id="{672AF61A-A9BD-6F03-DAE2-054E059507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6385" y="1367974"/>
            <a:ext cx="2766951" cy="1461518"/>
          </a:xfrm>
          <a:prstGeom prst="rect">
            <a:avLst/>
          </a:prstGeom>
        </p:spPr>
      </p:pic>
    </p:spTree>
    <p:extLst>
      <p:ext uri="{BB962C8B-B14F-4D97-AF65-F5344CB8AC3E}">
        <p14:creationId xmlns:p14="http://schemas.microsoft.com/office/powerpoint/2010/main" val="91266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62340" y="1458033"/>
            <a:ext cx="6030739" cy="874974"/>
          </a:xfrm>
        </p:spPr>
        <p:txBody>
          <a:bodyPr>
            <a:normAutofit/>
          </a:bodyPr>
          <a:lstStyle/>
          <a:p>
            <a:r>
              <a:rPr lang="en-US"/>
              <a:t>March Networks Cloud Suite for Transit</a:t>
            </a:r>
          </a:p>
        </p:txBody>
      </p:sp>
    </p:spTree>
    <p:extLst>
      <p:ext uri="{BB962C8B-B14F-4D97-AF65-F5344CB8AC3E}">
        <p14:creationId xmlns:p14="http://schemas.microsoft.com/office/powerpoint/2010/main" val="115928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blue lights in a dark room&#10;&#10;Description automatically generated">
            <a:extLst>
              <a:ext uri="{FF2B5EF4-FFF2-40B4-BE49-F238E27FC236}">
                <a16:creationId xmlns:a16="http://schemas.microsoft.com/office/drawing/2014/main" id="{8A3EEC5E-A204-4FF9-FBA1-CCDA2AA521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705"/>
            <a:ext cx="9147036" cy="5141795"/>
          </a:xfrm>
          <a:prstGeom prst="rect">
            <a:avLst/>
          </a:prstGeom>
        </p:spPr>
      </p:pic>
      <p:grpSp>
        <p:nvGrpSpPr>
          <p:cNvPr id="27" name="Group 26">
            <a:extLst>
              <a:ext uri="{FF2B5EF4-FFF2-40B4-BE49-F238E27FC236}">
                <a16:creationId xmlns:a16="http://schemas.microsoft.com/office/drawing/2014/main" id="{D8403406-7032-BB2B-35F5-D34C2BF07FCD}"/>
              </a:ext>
            </a:extLst>
          </p:cNvPr>
          <p:cNvGrpSpPr/>
          <p:nvPr/>
        </p:nvGrpSpPr>
        <p:grpSpPr>
          <a:xfrm>
            <a:off x="688309" y="351172"/>
            <a:ext cx="7279198" cy="4441156"/>
            <a:chOff x="1282076" y="1076412"/>
            <a:chExt cx="6001525" cy="3661627"/>
          </a:xfrm>
        </p:grpSpPr>
        <p:pic>
          <p:nvPicPr>
            <p:cNvPr id="9" name="Graphic 8">
              <a:extLst>
                <a:ext uri="{FF2B5EF4-FFF2-40B4-BE49-F238E27FC236}">
                  <a16:creationId xmlns:a16="http://schemas.microsoft.com/office/drawing/2014/main" id="{AC024FA7-C2A0-BD57-D7AB-2392F07C51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4940" y="1374183"/>
              <a:ext cx="4936343" cy="2607402"/>
            </a:xfrm>
            <a:prstGeom prst="rect">
              <a:avLst/>
            </a:prstGeom>
            <a:effectLst>
              <a:glow rad="139700">
                <a:schemeClr val="bg1">
                  <a:alpha val="40000"/>
                </a:schemeClr>
              </a:glow>
            </a:effectLst>
          </p:spPr>
        </p:pic>
        <p:grpSp>
          <p:nvGrpSpPr>
            <p:cNvPr id="12" name="Group 11">
              <a:extLst>
                <a:ext uri="{FF2B5EF4-FFF2-40B4-BE49-F238E27FC236}">
                  <a16:creationId xmlns:a16="http://schemas.microsoft.com/office/drawing/2014/main" id="{3E99E329-7414-3B6F-3AA2-7190DB274F71}"/>
                </a:ext>
              </a:extLst>
            </p:cNvPr>
            <p:cNvGrpSpPr/>
            <p:nvPr/>
          </p:nvGrpSpPr>
          <p:grpSpPr>
            <a:xfrm>
              <a:off x="3387014" y="1076412"/>
              <a:ext cx="1517353" cy="1262811"/>
              <a:chOff x="3387014" y="1076412"/>
              <a:chExt cx="1517353" cy="1262811"/>
            </a:xfrm>
          </p:grpSpPr>
          <p:sp>
            <p:nvSpPr>
              <p:cNvPr id="10" name="Oval 9">
                <a:extLst>
                  <a:ext uri="{FF2B5EF4-FFF2-40B4-BE49-F238E27FC236}">
                    <a16:creationId xmlns:a16="http://schemas.microsoft.com/office/drawing/2014/main" id="{F6EB0A38-A91F-F013-D1CE-4DD9AFFC1603}"/>
                  </a:ext>
                </a:extLst>
              </p:cNvPr>
              <p:cNvSpPr/>
              <p:nvPr/>
            </p:nvSpPr>
            <p:spPr>
              <a:xfrm>
                <a:off x="3509542" y="107641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1A503FD0-5274-3AE6-C140-9E862BCB9E28}"/>
                  </a:ext>
                </a:extLst>
              </p:cNvPr>
              <p:cNvSpPr txBox="1"/>
              <p:nvPr/>
            </p:nvSpPr>
            <p:spPr bwMode="auto">
              <a:xfrm>
                <a:off x="3387014" y="1441394"/>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600" b="1" kern="0">
                    <a:solidFill>
                      <a:schemeClr val="bg1"/>
                    </a:solidFill>
                  </a:rPr>
                  <a:t>Cloud</a:t>
                </a:r>
                <a:br>
                  <a:rPr lang="en-US" sz="1600" b="1" kern="0">
                    <a:solidFill>
                      <a:schemeClr val="bg1"/>
                    </a:solidFill>
                  </a:rPr>
                </a:br>
                <a:r>
                  <a:rPr lang="en-US" sz="1600" b="1" kern="0">
                    <a:solidFill>
                      <a:schemeClr val="bg1"/>
                    </a:solidFill>
                  </a:rPr>
                  <a:t>Management</a:t>
                </a:r>
              </a:p>
            </p:txBody>
          </p:sp>
        </p:grpSp>
        <p:grpSp>
          <p:nvGrpSpPr>
            <p:cNvPr id="13" name="Group 12">
              <a:extLst>
                <a:ext uri="{FF2B5EF4-FFF2-40B4-BE49-F238E27FC236}">
                  <a16:creationId xmlns:a16="http://schemas.microsoft.com/office/drawing/2014/main" id="{335EE9CF-8B03-BF30-31A7-614C66F08861}"/>
                </a:ext>
              </a:extLst>
            </p:cNvPr>
            <p:cNvGrpSpPr/>
            <p:nvPr/>
          </p:nvGrpSpPr>
          <p:grpSpPr>
            <a:xfrm>
              <a:off x="5766248" y="1919560"/>
              <a:ext cx="1517353" cy="1262811"/>
              <a:chOff x="3367432" y="1076412"/>
              <a:chExt cx="1517353" cy="1262811"/>
            </a:xfrm>
          </p:grpSpPr>
          <p:sp>
            <p:nvSpPr>
              <p:cNvPr id="14" name="Oval 13">
                <a:extLst>
                  <a:ext uri="{FF2B5EF4-FFF2-40B4-BE49-F238E27FC236}">
                    <a16:creationId xmlns:a16="http://schemas.microsoft.com/office/drawing/2014/main" id="{C0E947D3-6D96-C770-7CE2-E4BFE49F646B}"/>
                  </a:ext>
                </a:extLst>
              </p:cNvPr>
              <p:cNvSpPr/>
              <p:nvPr/>
            </p:nvSpPr>
            <p:spPr>
              <a:xfrm>
                <a:off x="3509542" y="107641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36371BFB-EE04-EB04-06C2-B56743D937D4}"/>
                  </a:ext>
                </a:extLst>
              </p:cNvPr>
              <p:cNvSpPr txBox="1"/>
              <p:nvPr/>
            </p:nvSpPr>
            <p:spPr bwMode="auto">
              <a:xfrm>
                <a:off x="3367432" y="1441394"/>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600" b="1" kern="0">
                    <a:solidFill>
                      <a:schemeClr val="bg1"/>
                    </a:solidFill>
                  </a:rPr>
                  <a:t>Cloud</a:t>
                </a:r>
                <a:br>
                  <a:rPr lang="en-US" sz="1600" b="1" kern="0">
                    <a:solidFill>
                      <a:schemeClr val="bg1"/>
                    </a:solidFill>
                  </a:rPr>
                </a:br>
                <a:r>
                  <a:rPr lang="en-US" sz="1600" b="1" kern="0">
                    <a:solidFill>
                      <a:schemeClr val="bg1"/>
                    </a:solidFill>
                  </a:rPr>
                  <a:t>Monitoring</a:t>
                </a:r>
              </a:p>
            </p:txBody>
          </p:sp>
        </p:grpSp>
        <p:grpSp>
          <p:nvGrpSpPr>
            <p:cNvPr id="16" name="Group 15">
              <a:extLst>
                <a:ext uri="{FF2B5EF4-FFF2-40B4-BE49-F238E27FC236}">
                  <a16:creationId xmlns:a16="http://schemas.microsoft.com/office/drawing/2014/main" id="{A5450662-0002-5D7B-A735-9BC2CEDB8FA7}"/>
                </a:ext>
              </a:extLst>
            </p:cNvPr>
            <p:cNvGrpSpPr/>
            <p:nvPr/>
          </p:nvGrpSpPr>
          <p:grpSpPr>
            <a:xfrm>
              <a:off x="5063519" y="3475228"/>
              <a:ext cx="1517353" cy="1262811"/>
              <a:chOff x="3377223" y="1076412"/>
              <a:chExt cx="1517353" cy="1262811"/>
            </a:xfrm>
          </p:grpSpPr>
          <p:sp>
            <p:nvSpPr>
              <p:cNvPr id="17" name="Oval 16">
                <a:extLst>
                  <a:ext uri="{FF2B5EF4-FFF2-40B4-BE49-F238E27FC236}">
                    <a16:creationId xmlns:a16="http://schemas.microsoft.com/office/drawing/2014/main" id="{24F4CE9A-77C9-DFA6-5744-0586FCDB2372}"/>
                  </a:ext>
                </a:extLst>
              </p:cNvPr>
              <p:cNvSpPr/>
              <p:nvPr/>
            </p:nvSpPr>
            <p:spPr>
              <a:xfrm>
                <a:off x="3509542" y="107641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a:extLst>
                  <a:ext uri="{FF2B5EF4-FFF2-40B4-BE49-F238E27FC236}">
                    <a16:creationId xmlns:a16="http://schemas.microsoft.com/office/drawing/2014/main" id="{0A8D1C07-C70F-9F45-322C-BB73F0744691}"/>
                  </a:ext>
                </a:extLst>
              </p:cNvPr>
              <p:cNvSpPr txBox="1"/>
              <p:nvPr/>
            </p:nvSpPr>
            <p:spPr bwMode="auto">
              <a:xfrm>
                <a:off x="3377223" y="1441394"/>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rtlCol="0" anchor="t">
                <a:noAutofit/>
              </a:bodyPr>
              <a:lstStyle/>
              <a:p>
                <a:pPr algn="ctr"/>
                <a:r>
                  <a:rPr lang="en-US" sz="1600" b="1" kern="0">
                    <a:solidFill>
                      <a:schemeClr val="bg1"/>
                    </a:solidFill>
                  </a:rPr>
                  <a:t>Cloud</a:t>
                </a:r>
                <a:br>
                  <a:rPr lang="en-US" sz="1600" b="1" kern="0"/>
                </a:br>
                <a:r>
                  <a:rPr lang="en-US" sz="1600" b="1" kern="0">
                    <a:solidFill>
                      <a:schemeClr val="bg1"/>
                    </a:solidFill>
                  </a:rPr>
                  <a:t>Analytics</a:t>
                </a:r>
              </a:p>
            </p:txBody>
          </p:sp>
        </p:grpSp>
        <p:grpSp>
          <p:nvGrpSpPr>
            <p:cNvPr id="19" name="Group 18">
              <a:extLst>
                <a:ext uri="{FF2B5EF4-FFF2-40B4-BE49-F238E27FC236}">
                  <a16:creationId xmlns:a16="http://schemas.microsoft.com/office/drawing/2014/main" id="{17E4C5E9-1E21-2984-7782-BA1FE7C1A74E}"/>
                </a:ext>
              </a:extLst>
            </p:cNvPr>
            <p:cNvGrpSpPr/>
            <p:nvPr/>
          </p:nvGrpSpPr>
          <p:grpSpPr>
            <a:xfrm>
              <a:off x="2358029" y="3475228"/>
              <a:ext cx="1517353" cy="1262811"/>
              <a:chOff x="3367432" y="1076412"/>
              <a:chExt cx="1517353" cy="1262811"/>
            </a:xfrm>
          </p:grpSpPr>
          <p:sp>
            <p:nvSpPr>
              <p:cNvPr id="20" name="Oval 19">
                <a:extLst>
                  <a:ext uri="{FF2B5EF4-FFF2-40B4-BE49-F238E27FC236}">
                    <a16:creationId xmlns:a16="http://schemas.microsoft.com/office/drawing/2014/main" id="{D73771AA-D0E2-F7C6-181F-ECEE553927E6}"/>
                  </a:ext>
                </a:extLst>
              </p:cNvPr>
              <p:cNvSpPr/>
              <p:nvPr/>
            </p:nvSpPr>
            <p:spPr>
              <a:xfrm>
                <a:off x="3509542" y="107641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a:extLst>
                  <a:ext uri="{FF2B5EF4-FFF2-40B4-BE49-F238E27FC236}">
                    <a16:creationId xmlns:a16="http://schemas.microsoft.com/office/drawing/2014/main" id="{150BF29A-EF3C-48FD-2438-678ACB560E44}"/>
                  </a:ext>
                </a:extLst>
              </p:cNvPr>
              <p:cNvSpPr txBox="1"/>
              <p:nvPr/>
            </p:nvSpPr>
            <p:spPr bwMode="auto">
              <a:xfrm>
                <a:off x="3367432" y="1441394"/>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600" b="1" kern="0">
                    <a:solidFill>
                      <a:schemeClr val="bg1"/>
                    </a:solidFill>
                  </a:rPr>
                  <a:t>Cloud</a:t>
                </a:r>
                <a:br>
                  <a:rPr lang="en-US" sz="1600" b="1" kern="0">
                    <a:solidFill>
                      <a:schemeClr val="bg1"/>
                    </a:solidFill>
                  </a:rPr>
                </a:br>
                <a:r>
                  <a:rPr lang="en-US" sz="1600" b="1" kern="0">
                    <a:solidFill>
                      <a:schemeClr val="bg1"/>
                    </a:solidFill>
                  </a:rPr>
                  <a:t>Storage</a:t>
                </a:r>
              </a:p>
            </p:txBody>
          </p:sp>
        </p:grpSp>
        <p:grpSp>
          <p:nvGrpSpPr>
            <p:cNvPr id="22" name="Group 21">
              <a:extLst>
                <a:ext uri="{FF2B5EF4-FFF2-40B4-BE49-F238E27FC236}">
                  <a16:creationId xmlns:a16="http://schemas.microsoft.com/office/drawing/2014/main" id="{82270859-B549-0F20-3E47-94432CD38164}"/>
                </a:ext>
              </a:extLst>
            </p:cNvPr>
            <p:cNvGrpSpPr/>
            <p:nvPr/>
          </p:nvGrpSpPr>
          <p:grpSpPr>
            <a:xfrm>
              <a:off x="1282076" y="2005014"/>
              <a:ext cx="1517353" cy="1262811"/>
              <a:chOff x="3367432" y="1076412"/>
              <a:chExt cx="1517353" cy="1262811"/>
            </a:xfrm>
          </p:grpSpPr>
          <p:sp>
            <p:nvSpPr>
              <p:cNvPr id="23" name="Oval 22">
                <a:extLst>
                  <a:ext uri="{FF2B5EF4-FFF2-40B4-BE49-F238E27FC236}">
                    <a16:creationId xmlns:a16="http://schemas.microsoft.com/office/drawing/2014/main" id="{0159EFBB-A047-A79E-4767-47985EE1C6B3}"/>
                  </a:ext>
                </a:extLst>
              </p:cNvPr>
              <p:cNvSpPr/>
              <p:nvPr/>
            </p:nvSpPr>
            <p:spPr>
              <a:xfrm>
                <a:off x="3509542" y="1076412"/>
                <a:ext cx="1262811" cy="1262811"/>
              </a:xfrm>
              <a:prstGeom prst="ellipse">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97CC2E39-EBC7-ACF4-CABE-00A940533D65}"/>
                  </a:ext>
                </a:extLst>
              </p:cNvPr>
              <p:cNvSpPr txBox="1"/>
              <p:nvPr/>
            </p:nvSpPr>
            <p:spPr bwMode="auto">
              <a:xfrm>
                <a:off x="3367432" y="1441394"/>
                <a:ext cx="1517353" cy="6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1600" b="1" kern="0">
                    <a:solidFill>
                      <a:schemeClr val="bg1"/>
                    </a:solidFill>
                  </a:rPr>
                  <a:t>Cloud</a:t>
                </a:r>
                <a:br>
                  <a:rPr lang="en-US" sz="1600" b="1" kern="0">
                    <a:solidFill>
                      <a:schemeClr val="bg1"/>
                    </a:solidFill>
                  </a:rPr>
                </a:br>
                <a:r>
                  <a:rPr lang="en-US" sz="1600" b="1" kern="0">
                    <a:solidFill>
                      <a:schemeClr val="bg1"/>
                    </a:solidFill>
                  </a:rPr>
                  <a:t>Sharing</a:t>
                </a:r>
              </a:p>
            </p:txBody>
          </p:sp>
        </p:grpSp>
        <p:sp>
          <p:nvSpPr>
            <p:cNvPr id="25" name="TextBox 24">
              <a:extLst>
                <a:ext uri="{FF2B5EF4-FFF2-40B4-BE49-F238E27FC236}">
                  <a16:creationId xmlns:a16="http://schemas.microsoft.com/office/drawing/2014/main" id="{DDA8048F-FE27-4034-9E3F-6F6FB0F25950}"/>
                </a:ext>
              </a:extLst>
            </p:cNvPr>
            <p:cNvSpPr txBox="1"/>
            <p:nvPr/>
          </p:nvSpPr>
          <p:spPr bwMode="auto">
            <a:xfrm>
              <a:off x="2897580" y="2947130"/>
              <a:ext cx="3123210" cy="60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ctr"/>
              <a:r>
                <a:rPr lang="en-US" sz="4000" b="1" kern="0">
                  <a:solidFill>
                    <a:schemeClr val="bg1"/>
                  </a:solidFill>
                </a:rPr>
                <a:t>Cloud Suite</a:t>
              </a:r>
            </a:p>
          </p:txBody>
        </p:sp>
      </p:grpSp>
      <p:pic>
        <p:nvPicPr>
          <p:cNvPr id="29" name="Graphic 28">
            <a:extLst>
              <a:ext uri="{FF2B5EF4-FFF2-40B4-BE49-F238E27FC236}">
                <a16:creationId xmlns:a16="http://schemas.microsoft.com/office/drawing/2014/main" id="{7BC56D0B-5522-B9FB-E4FD-45CFEDDBF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4189" y="1867869"/>
            <a:ext cx="1975477" cy="915279"/>
          </a:xfrm>
          <a:prstGeom prst="rect">
            <a:avLst/>
          </a:prstGeom>
        </p:spPr>
      </p:pic>
    </p:spTree>
    <p:extLst>
      <p:ext uri="{BB962C8B-B14F-4D97-AF65-F5344CB8AC3E}">
        <p14:creationId xmlns:p14="http://schemas.microsoft.com/office/powerpoint/2010/main" val="403865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ights in a dark room&#10;&#10;Description automatically generated">
            <a:extLst>
              <a:ext uri="{FF2B5EF4-FFF2-40B4-BE49-F238E27FC236}">
                <a16:creationId xmlns:a16="http://schemas.microsoft.com/office/drawing/2014/main" id="{0AFD86E0-8AAE-A40A-054E-5B0CD1B9AF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31428" y="1705"/>
            <a:ext cx="2615607" cy="5141795"/>
          </a:xfrm>
          <a:prstGeom prst="rect">
            <a:avLst/>
          </a:prstGeom>
        </p:spPr>
      </p:pic>
      <p:sp>
        <p:nvSpPr>
          <p:cNvPr id="2" name="Title 1"/>
          <p:cNvSpPr>
            <a:spLocks noGrp="1"/>
          </p:cNvSpPr>
          <p:nvPr>
            <p:ph type="title"/>
          </p:nvPr>
        </p:nvSpPr>
        <p:spPr>
          <a:xfrm>
            <a:off x="938462" y="171899"/>
            <a:ext cx="8165623" cy="596503"/>
          </a:xfrm>
        </p:spPr>
        <p:txBody>
          <a:bodyPr/>
          <a:lstStyle/>
          <a:p>
            <a:br>
              <a:rPr lang="en-US"/>
            </a:br>
            <a:br>
              <a:rPr lang="en-US"/>
            </a:br>
            <a:r>
              <a:rPr lang="en-US">
                <a:ea typeface="ＭＳ Ｐゴシック"/>
              </a:rPr>
              <a:t>Cloud Management: </a:t>
            </a:r>
            <a:br>
              <a:rPr lang="en-US">
                <a:ea typeface="ＭＳ Ｐゴシック"/>
              </a:rPr>
            </a:br>
            <a:r>
              <a:rPr lang="en-US">
                <a:ea typeface="ＭＳ Ｐゴシック"/>
              </a:rPr>
              <a:t>Command Enterprise Software (CES) Cloud </a:t>
            </a:r>
            <a:endParaRPr lang="en-US"/>
          </a:p>
        </p:txBody>
      </p:sp>
      <p:sp>
        <p:nvSpPr>
          <p:cNvPr id="3" name="Content Placeholder 2"/>
          <p:cNvSpPr>
            <a:spLocks noGrp="1"/>
          </p:cNvSpPr>
          <p:nvPr>
            <p:ph sz="quarter" idx="10"/>
          </p:nvPr>
        </p:nvSpPr>
        <p:spPr>
          <a:xfrm>
            <a:off x="895512" y="1156740"/>
            <a:ext cx="4384345" cy="2630255"/>
          </a:xfrm>
        </p:spPr>
        <p:txBody>
          <a:bodyPr/>
          <a:lstStyle/>
          <a:p>
            <a:pPr marL="170180" indent="-170180"/>
            <a:r>
              <a:rPr lang="en-US" sz="1400">
                <a:ea typeface="ＭＳ Ｐゴシック"/>
              </a:rPr>
              <a:t>From small-scale to large-scale organizations, CES Cloud provides a centralized system and user management for ease of use</a:t>
            </a:r>
          </a:p>
          <a:p>
            <a:pPr marL="469026" lvl="1" indent="-170180"/>
            <a:r>
              <a:rPr lang="en-US" sz="1200">
                <a:ea typeface="ＭＳ Ｐゴシック"/>
              </a:rPr>
              <a:t>Support thousands of video recorders and video channels</a:t>
            </a:r>
          </a:p>
          <a:p>
            <a:pPr marL="469026" lvl="1" indent="-170180"/>
            <a:r>
              <a:rPr lang="en-US" sz="1200">
                <a:ea typeface="ＭＳ Ｐゴシック"/>
              </a:rPr>
              <a:t>Multi-level, user access privileges</a:t>
            </a:r>
          </a:p>
          <a:p>
            <a:pPr marL="170180" indent="-170180"/>
            <a:r>
              <a:rPr lang="en-US" sz="1400">
                <a:ea typeface="ＭＳ Ｐゴシック"/>
              </a:rPr>
              <a:t>Advanced, system-wide health monitoring</a:t>
            </a:r>
          </a:p>
          <a:p>
            <a:pPr marL="469026" lvl="1" indent="-170180"/>
            <a:r>
              <a:rPr lang="en-US" sz="1200">
                <a:ea typeface="ＭＳ Ｐゴシック"/>
              </a:rPr>
              <a:t>Mass firmware and configuration updates</a:t>
            </a:r>
          </a:p>
          <a:p>
            <a:pPr marL="170180" indent="-170180"/>
            <a:r>
              <a:rPr lang="en-US" sz="1400">
                <a:ea typeface="ＭＳ Ｐゴシック"/>
              </a:rPr>
              <a:t>Enterprise security with 2FA and SAML2.0 SSO</a:t>
            </a:r>
          </a:p>
          <a:p>
            <a:pPr marL="170180" indent="-170180"/>
            <a:r>
              <a:rPr lang="en-US" sz="1400"/>
              <a:t>CES Media Archiver allows for flexible uploads and archiving of video evidence on a per-camera basis</a:t>
            </a:r>
          </a:p>
          <a:p>
            <a:pPr marL="0" indent="0">
              <a:buNone/>
            </a:pPr>
            <a:endParaRPr lang="en-US" sz="1400"/>
          </a:p>
        </p:txBody>
      </p:sp>
      <p:sp>
        <p:nvSpPr>
          <p:cNvPr id="5" name="Text Placeholder 4"/>
          <p:cNvSpPr>
            <a:spLocks noGrp="1"/>
          </p:cNvSpPr>
          <p:nvPr>
            <p:ph type="body" sz="quarter" idx="11"/>
          </p:nvPr>
        </p:nvSpPr>
        <p:spPr/>
        <p:txBody>
          <a:bodyPr/>
          <a:lstStyle/>
          <a:p>
            <a:r>
              <a:rPr lang="en-US">
                <a:ea typeface="ＭＳ Ｐゴシック"/>
              </a:rPr>
              <a:t>Enterprise video surveillance management in the cloud</a:t>
            </a:r>
          </a:p>
        </p:txBody>
      </p:sp>
      <p:pic>
        <p:nvPicPr>
          <p:cNvPr id="6" name="Picture 5"/>
          <p:cNvPicPr>
            <a:picLocks noChangeAspect="1"/>
          </p:cNvPicPr>
          <p:nvPr/>
        </p:nvPicPr>
        <p:blipFill>
          <a:blip r:embed="rId4"/>
          <a:srcRect/>
          <a:stretch/>
        </p:blipFill>
        <p:spPr>
          <a:xfrm>
            <a:off x="5234289" y="1053607"/>
            <a:ext cx="3869796" cy="2819253"/>
          </a:xfrm>
          <a:prstGeom prst="rect">
            <a:avLst/>
          </a:prstGeom>
        </p:spPr>
      </p:pic>
      <p:sp>
        <p:nvSpPr>
          <p:cNvPr id="8" name="TextBox 7"/>
          <p:cNvSpPr txBox="1"/>
          <p:nvPr/>
        </p:nvSpPr>
        <p:spPr bwMode="auto">
          <a:xfrm>
            <a:off x="6531428" y="3963870"/>
            <a:ext cx="2359641" cy="70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algn="r"/>
            <a:r>
              <a:rPr lang="en-CA" sz="1500" b="1" i="1" kern="0">
                <a:solidFill>
                  <a:schemeClr val="bg1"/>
                </a:solidFill>
              </a:rPr>
              <a:t>No server software to update or install! </a:t>
            </a:r>
          </a:p>
        </p:txBody>
      </p:sp>
      <p:sp>
        <p:nvSpPr>
          <p:cNvPr id="7" name="TextBox 6">
            <a:extLst>
              <a:ext uri="{FF2B5EF4-FFF2-40B4-BE49-F238E27FC236}">
                <a16:creationId xmlns:a16="http://schemas.microsoft.com/office/drawing/2014/main" id="{8F68DDED-3015-AED8-AEC3-1ECDF4A2F929}"/>
              </a:ext>
            </a:extLst>
          </p:cNvPr>
          <p:cNvSpPr txBox="1"/>
          <p:nvPr/>
        </p:nvSpPr>
        <p:spPr bwMode="auto">
          <a:xfrm>
            <a:off x="895512" y="3779363"/>
            <a:ext cx="5114516" cy="97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oAutofit/>
          </a:bodyPr>
          <a:lstStyle/>
          <a:p>
            <a:pPr marL="0" indent="0">
              <a:buNone/>
            </a:pPr>
            <a:r>
              <a:rPr lang="en-US" sz="1400" b="1">
                <a:ea typeface="ＭＳ Ｐゴシック"/>
              </a:rPr>
              <a:t>Save time and money while March Networks handles:</a:t>
            </a:r>
          </a:p>
          <a:p>
            <a:pPr marL="136525" indent="-136525">
              <a:spcBef>
                <a:spcPts val="300"/>
              </a:spcBef>
              <a:buClr>
                <a:schemeClr val="tx2"/>
              </a:buClr>
              <a:buFont typeface="Arial" panose="020B0604020202020204" pitchFamily="34" charset="0"/>
              <a:buChar char="•"/>
            </a:pPr>
            <a:r>
              <a:rPr lang="en-US" sz="1400">
                <a:ea typeface="ＭＳ Ｐゴシック"/>
              </a:rPr>
              <a:t>Setting up and hosting your CES, adding users, and performing ongoing maintenance</a:t>
            </a:r>
          </a:p>
          <a:p>
            <a:pPr marL="136525" indent="-136525">
              <a:spcBef>
                <a:spcPts val="300"/>
              </a:spcBef>
              <a:buClr>
                <a:schemeClr val="tx2"/>
              </a:buClr>
              <a:buFont typeface="Arial" panose="020B0604020202020204" pitchFamily="34" charset="0"/>
              <a:buChar char="•"/>
            </a:pPr>
            <a:r>
              <a:rPr lang="en-US" sz="1400">
                <a:ea typeface="ＭＳ Ｐゴシック"/>
              </a:rPr>
              <a:t>Operation Audits configuration</a:t>
            </a:r>
            <a:endParaRPr lang="en-US" sz="1400"/>
          </a:p>
        </p:txBody>
      </p:sp>
    </p:spTree>
    <p:extLst>
      <p:ext uri="{BB962C8B-B14F-4D97-AF65-F5344CB8AC3E}">
        <p14:creationId xmlns:p14="http://schemas.microsoft.com/office/powerpoint/2010/main" val="305704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A57F7F-DE35-1CBE-CFF1-A2611CA5E64B}"/>
              </a:ext>
            </a:extLst>
          </p:cNvPr>
          <p:cNvSpPr/>
          <p:nvPr/>
        </p:nvSpPr>
        <p:spPr>
          <a:xfrm>
            <a:off x="6779172" y="0"/>
            <a:ext cx="2364828" cy="5143500"/>
          </a:xfrm>
          <a:prstGeom prst="rect">
            <a:avLst/>
          </a:prstGeom>
          <a:solidFill>
            <a:schemeClr val="tx2"/>
          </a:solidFill>
          <a:ln w="1270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C3DDC21-1328-0BB0-694E-A317FBEBF8EE}"/>
              </a:ext>
            </a:extLst>
          </p:cNvPr>
          <p:cNvSpPr>
            <a:spLocks noGrp="1"/>
          </p:cNvSpPr>
          <p:nvPr>
            <p:ph type="title"/>
          </p:nvPr>
        </p:nvSpPr>
        <p:spPr>
          <a:xfrm>
            <a:off x="938462" y="280800"/>
            <a:ext cx="3547274" cy="596503"/>
          </a:xfrm>
        </p:spPr>
        <p:txBody>
          <a:bodyPr/>
          <a:lstStyle/>
          <a:p>
            <a:r>
              <a:rPr lang="en-US"/>
              <a:t>Cloud Management:</a:t>
            </a:r>
            <a:br>
              <a:rPr lang="en-US"/>
            </a:br>
            <a:r>
              <a:rPr lang="en-US"/>
              <a:t>CES Media Archiver</a:t>
            </a:r>
          </a:p>
        </p:txBody>
      </p:sp>
      <p:sp>
        <p:nvSpPr>
          <p:cNvPr id="3" name="Content Placeholder 2">
            <a:extLst>
              <a:ext uri="{FF2B5EF4-FFF2-40B4-BE49-F238E27FC236}">
                <a16:creationId xmlns:a16="http://schemas.microsoft.com/office/drawing/2014/main" id="{F27CF5D5-E6F0-5A4D-DDC7-B93D40F5910C}"/>
              </a:ext>
            </a:extLst>
          </p:cNvPr>
          <p:cNvSpPr>
            <a:spLocks noGrp="1"/>
          </p:cNvSpPr>
          <p:nvPr>
            <p:ph sz="quarter" idx="10"/>
          </p:nvPr>
        </p:nvSpPr>
        <p:spPr>
          <a:xfrm>
            <a:off x="938462" y="1040822"/>
            <a:ext cx="4470300" cy="3712333"/>
          </a:xfrm>
        </p:spPr>
        <p:txBody>
          <a:bodyPr/>
          <a:lstStyle/>
          <a:p>
            <a:pPr marL="0" indent="0">
              <a:lnSpc>
                <a:spcPct val="110000"/>
              </a:lnSpc>
              <a:buNone/>
            </a:pPr>
            <a:r>
              <a:rPr lang="en-US"/>
              <a:t>The CES Media Archiver Module allows for flexible uploads and archiving of video evidence on a per-camera basis, </a:t>
            </a:r>
            <a:br>
              <a:rPr lang="en-US"/>
            </a:br>
            <a:r>
              <a:rPr lang="en-US"/>
              <a:t>and multiple depot archives </a:t>
            </a:r>
            <a:br>
              <a:rPr lang="en-US"/>
            </a:br>
            <a:r>
              <a:rPr lang="en-US"/>
              <a:t>can be supported. The tool </a:t>
            </a:r>
            <a:br>
              <a:rPr lang="en-US"/>
            </a:br>
            <a:r>
              <a:rPr lang="en-US"/>
              <a:t>communicates upload status, </a:t>
            </a:r>
            <a:br>
              <a:rPr lang="en-US"/>
            </a:br>
            <a:r>
              <a:rPr lang="en-US"/>
              <a:t>and in the event that an </a:t>
            </a:r>
            <a:br>
              <a:rPr lang="en-US"/>
            </a:br>
            <a:r>
              <a:rPr lang="en-US"/>
              <a:t>upload does not reach </a:t>
            </a:r>
            <a:br>
              <a:rPr lang="en-US"/>
            </a:br>
            <a:r>
              <a:rPr lang="en-US"/>
              <a:t>completion, the system </a:t>
            </a:r>
            <a:br>
              <a:rPr lang="en-US"/>
            </a:br>
            <a:r>
              <a:rPr lang="en-US"/>
              <a:t>can accommodate an </a:t>
            </a:r>
            <a:br>
              <a:rPr lang="en-US"/>
            </a:br>
            <a:r>
              <a:rPr lang="en-US"/>
              <a:t>incomplete upload via </a:t>
            </a:r>
            <a:br>
              <a:rPr lang="en-US"/>
            </a:br>
            <a:r>
              <a:rPr lang="en-US"/>
              <a:t>incremental extractions that </a:t>
            </a:r>
            <a:br>
              <a:rPr lang="en-US"/>
            </a:br>
            <a:r>
              <a:rPr lang="en-US"/>
              <a:t>continue at key frame level. </a:t>
            </a:r>
          </a:p>
          <a:p>
            <a:pPr marL="0" indent="0">
              <a:lnSpc>
                <a:spcPct val="110000"/>
              </a:lnSpc>
              <a:buNone/>
            </a:pPr>
            <a:endParaRPr lang="en-US"/>
          </a:p>
        </p:txBody>
      </p:sp>
      <p:pic>
        <p:nvPicPr>
          <p:cNvPr id="6" name="Picture 5">
            <a:extLst>
              <a:ext uri="{FF2B5EF4-FFF2-40B4-BE49-F238E27FC236}">
                <a16:creationId xmlns:a16="http://schemas.microsoft.com/office/drawing/2014/main" id="{1380B3B2-6A11-CB9A-7654-0F0C7E3968FA}"/>
              </a:ext>
            </a:extLst>
          </p:cNvPr>
          <p:cNvPicPr>
            <a:picLocks noChangeAspect="1"/>
          </p:cNvPicPr>
          <p:nvPr/>
        </p:nvPicPr>
        <p:blipFill>
          <a:blip r:embed="rId2"/>
          <a:stretch>
            <a:fillRect/>
          </a:stretch>
        </p:blipFill>
        <p:spPr>
          <a:xfrm>
            <a:off x="3445976" y="1592460"/>
            <a:ext cx="5401662" cy="2970914"/>
          </a:xfrm>
          <a:prstGeom prst="rect">
            <a:avLst/>
          </a:prstGeom>
        </p:spPr>
      </p:pic>
    </p:spTree>
    <p:extLst>
      <p:ext uri="{BB962C8B-B14F-4D97-AF65-F5344CB8AC3E}">
        <p14:creationId xmlns:p14="http://schemas.microsoft.com/office/powerpoint/2010/main" val="125208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lights in a dark room&#10;&#10;Description automatically generated">
            <a:extLst>
              <a:ext uri="{FF2B5EF4-FFF2-40B4-BE49-F238E27FC236}">
                <a16:creationId xmlns:a16="http://schemas.microsoft.com/office/drawing/2014/main" id="{DAE67936-8A1D-A04A-993A-053CCA2668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31428" y="1705"/>
            <a:ext cx="2615607" cy="5141795"/>
          </a:xfrm>
          <a:prstGeom prst="rect">
            <a:avLst/>
          </a:prstGeom>
        </p:spPr>
      </p:pic>
      <p:sp>
        <p:nvSpPr>
          <p:cNvPr id="4" name="Title 1"/>
          <p:cNvSpPr>
            <a:spLocks noGrp="1"/>
          </p:cNvSpPr>
          <p:nvPr>
            <p:ph type="title"/>
          </p:nvPr>
        </p:nvSpPr>
        <p:spPr/>
        <p:txBody>
          <a:bodyPr/>
          <a:lstStyle/>
          <a:p>
            <a:r>
              <a:rPr lang="en-US">
                <a:ea typeface="ＭＳ Ｐゴシック"/>
              </a:rPr>
              <a:t>Cloud Management:</a:t>
            </a:r>
            <a:br>
              <a:rPr lang="en-US">
                <a:ea typeface="ＭＳ Ｐゴシック"/>
              </a:rPr>
            </a:br>
            <a:r>
              <a:rPr lang="en-US">
                <a:ea typeface="ＭＳ Ｐゴシック"/>
              </a:rPr>
              <a:t>Command Enterprise for Transit</a:t>
            </a:r>
          </a:p>
        </p:txBody>
      </p:sp>
      <p:sp>
        <p:nvSpPr>
          <p:cNvPr id="8" name="Content Placeholder 7"/>
          <p:cNvSpPr>
            <a:spLocks noGrp="1"/>
          </p:cNvSpPr>
          <p:nvPr>
            <p:ph sz="quarter" idx="10"/>
          </p:nvPr>
        </p:nvSpPr>
        <p:spPr>
          <a:xfrm>
            <a:off x="938462" y="1543050"/>
            <a:ext cx="3832773" cy="3428551"/>
          </a:xfrm>
        </p:spPr>
        <p:txBody>
          <a:bodyPr/>
          <a:lstStyle/>
          <a:p>
            <a:r>
              <a:rPr lang="en-CA"/>
              <a:t>Access a visual overview of what’s happening on all routes, complete with details on recorded events such as speed, hard brakes, door malfunctions, impacts,</a:t>
            </a:r>
            <a:r>
              <a:rPr lang="en-CA" baseline="0"/>
              <a:t> and panic buttons</a:t>
            </a:r>
            <a:endParaRPr lang="en-CA"/>
          </a:p>
          <a:p>
            <a:r>
              <a:rPr lang="en-CA"/>
              <a:t>Integrated vehicle metadata evidence</a:t>
            </a:r>
          </a:p>
          <a:p>
            <a:r>
              <a:rPr lang="en-CA"/>
              <a:t>Automated, high-speed wireless video and data extraction</a:t>
            </a:r>
          </a:p>
          <a:p>
            <a:r>
              <a:rPr lang="en-CA"/>
              <a:t>Rapid search and robust case management</a:t>
            </a:r>
          </a:p>
          <a:p>
            <a:endParaRPr lang="en-CA" sz="1800"/>
          </a:p>
        </p:txBody>
      </p:sp>
      <p:sp>
        <p:nvSpPr>
          <p:cNvPr id="9" name="Text Placeholder 8"/>
          <p:cNvSpPr>
            <a:spLocks noGrp="1"/>
          </p:cNvSpPr>
          <p:nvPr>
            <p:ph type="body" sz="quarter" idx="11"/>
          </p:nvPr>
        </p:nvSpPr>
        <p:spPr>
          <a:xfrm>
            <a:off x="938462" y="767911"/>
            <a:ext cx="3960109" cy="499780"/>
          </a:xfrm>
        </p:spPr>
        <p:txBody>
          <a:bodyPr/>
          <a:lstStyle/>
          <a:p>
            <a:r>
              <a:rPr lang="en-CA"/>
              <a:t>The enterprise management platform that helps you manage both your mobile and fixed environments like never before</a:t>
            </a:r>
          </a:p>
          <a:p>
            <a:endParaRPr lang="en-CA"/>
          </a:p>
        </p:txBody>
      </p:sp>
      <p:pic>
        <p:nvPicPr>
          <p:cNvPr id="2" name="Picture 1"/>
          <p:cNvPicPr>
            <a:picLocks noChangeAspect="1"/>
          </p:cNvPicPr>
          <p:nvPr/>
        </p:nvPicPr>
        <p:blipFill>
          <a:blip r:embed="rId4"/>
          <a:srcRect/>
          <a:stretch/>
        </p:blipFill>
        <p:spPr>
          <a:xfrm>
            <a:off x="4832826" y="870737"/>
            <a:ext cx="3982607" cy="3504694"/>
          </a:xfrm>
          <a:prstGeom prst="rect">
            <a:avLst/>
          </a:prstGeom>
        </p:spPr>
      </p:pic>
    </p:spTree>
    <p:extLst>
      <p:ext uri="{BB962C8B-B14F-4D97-AF65-F5344CB8AC3E}">
        <p14:creationId xmlns:p14="http://schemas.microsoft.com/office/powerpoint/2010/main" val="308072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rch_2018">
  <a:themeElements>
    <a:clrScheme name="March_2018">
      <a:dk1>
        <a:srgbClr val="36383B"/>
      </a:dk1>
      <a:lt1>
        <a:srgbClr val="FFFFFF"/>
      </a:lt1>
      <a:dk2>
        <a:srgbClr val="0067AB"/>
      </a:dk2>
      <a:lt2>
        <a:srgbClr val="183761"/>
      </a:lt2>
      <a:accent1>
        <a:srgbClr val="0067AB"/>
      </a:accent1>
      <a:accent2>
        <a:srgbClr val="36383B"/>
      </a:accent2>
      <a:accent3>
        <a:srgbClr val="00AEEF"/>
      </a:accent3>
      <a:accent4>
        <a:srgbClr val="3CB07E"/>
      </a:accent4>
      <a:accent5>
        <a:srgbClr val="F0C134"/>
      </a:accent5>
      <a:accent6>
        <a:srgbClr val="FF303C"/>
      </a:accent6>
      <a:hlink>
        <a:srgbClr val="0067AB"/>
      </a:hlink>
      <a:folHlink>
        <a:srgbClr val="99908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rtlCol="0">
        <a:noAutofit/>
      </a:bodyPr>
      <a:lstStyle>
        <a:defPPr algn="l">
          <a:defRPr sz="1600" kern="0" dirty="0" smtClean="0">
            <a:solidFill>
              <a:schemeClr val="accent1"/>
            </a:solidFill>
          </a:defRPr>
        </a:defPPr>
      </a:lstStyle>
    </a:txDef>
  </a:objectDefaults>
  <a:extraClrSchemeLst/>
  <a:extLst>
    <a:ext uri="{05A4C25C-085E-4340-85A3-A5531E510DB2}">
      <thm15:themeFamily xmlns:thm15="http://schemas.microsoft.com/office/thememl/2012/main" name="Master PPT Template 16x9 Format_2023" id="{A184139C-C3F1-EC4E-8764-C2636A639EA7}" vid="{6041923B-483F-CB48-9174-671B63895C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a726d1ce-0b33-4ef5-9b43-317a3ba3cfc1">A6SVWWR66FMM-376-77</_dlc_DocId>
    <_dlc_DocIdUrl xmlns="a726d1ce-0b33-4ef5-9b43-317a3ba3cfc1">
      <Url>https://home.marchnetworks.com/Marketing/_layouts/15/DocIdRedir.aspx?ID=A6SVWWR66FMM-376-77</Url>
      <Description>A6SVWWR66FMM-376-77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791FFDA99FBE41ACBC6674FA1D4A03" ma:contentTypeVersion="2" ma:contentTypeDescription="Create a new document." ma:contentTypeScope="" ma:versionID="6137f8438805d1bc41479430db5a2bf1">
  <xsd:schema xmlns:xsd="http://www.w3.org/2001/XMLSchema" xmlns:xs="http://www.w3.org/2001/XMLSchema" xmlns:p="http://schemas.microsoft.com/office/2006/metadata/properties" xmlns:ns2="a726d1ce-0b33-4ef5-9b43-317a3ba3cfc1" targetNamespace="http://schemas.microsoft.com/office/2006/metadata/properties" ma:root="true" ma:fieldsID="0842fa711cd80a00bb2924d9e56d28e8" ns2:_="">
    <xsd:import namespace="a726d1ce-0b33-4ef5-9b43-317a3ba3cfc1"/>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26d1ce-0b33-4ef5-9b43-317a3ba3cfc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31B0F8-58B2-4694-B6C0-7A9904ACAE77}">
  <ds:schemaRefs>
    <ds:schemaRef ds:uri="http://schemas.microsoft.com/sharepoint/events"/>
  </ds:schemaRefs>
</ds:datastoreItem>
</file>

<file path=customXml/itemProps2.xml><?xml version="1.0" encoding="utf-8"?>
<ds:datastoreItem xmlns:ds="http://schemas.openxmlformats.org/officeDocument/2006/customXml" ds:itemID="{EEA00692-F854-404C-ACAD-F07F24D6C8FC}">
  <ds:schemaRefs>
    <ds:schemaRef ds:uri="a726d1ce-0b33-4ef5-9b43-317a3ba3cf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98AFEE0-A0CD-48C6-B17E-C6BD74A79D84}">
  <ds:schemaRefs>
    <ds:schemaRef ds:uri="a726d1ce-0b33-4ef5-9b43-317a3ba3cf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942392D-F45B-4B15-A23D-28EBA9186E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March_2018</Template>
  <TotalTime>1</TotalTime>
  <Words>2124</Words>
  <Application>Microsoft Macintosh PowerPoint</Application>
  <PresentationFormat>On-screen Show (16:9)</PresentationFormat>
  <Paragraphs>248</Paragraphs>
  <Slides>30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March_2018</vt:lpstr>
      <vt:lpstr>CLOUD SOLUTIONS FOR TRANSIT</vt:lpstr>
      <vt:lpstr>March Networks Overview</vt:lpstr>
      <vt:lpstr>Significant Presence and Industry Experience</vt:lpstr>
      <vt:lpstr>Leading the Transformation of  Enterprise Video Surveillance to the Cloud</vt:lpstr>
      <vt:lpstr>March Networks Cloud Suite for Transit</vt:lpstr>
      <vt:lpstr>PowerPoint Presentation</vt:lpstr>
      <vt:lpstr>  Cloud Management:  Command Enterprise Software (CES) Cloud </vt:lpstr>
      <vt:lpstr>Cloud Management: CES Media Archiver</vt:lpstr>
      <vt:lpstr>Cloud Management: Command Enterprise for Transit</vt:lpstr>
      <vt:lpstr>Cloud Management: Command Enterprise for Transit</vt:lpstr>
      <vt:lpstr>Cloud Management: Command for Transit</vt:lpstr>
      <vt:lpstr> Cloud Monitoring: Insight Cloud Services</vt:lpstr>
      <vt:lpstr>Cloud Analytics: Searchlight Cloud</vt:lpstr>
      <vt:lpstr>Searchlight for Business Intelligence</vt:lpstr>
      <vt:lpstr>All Cloud Suite Services are available on PC, Web &amp; Mobile </vt:lpstr>
      <vt:lpstr>Cloud Storage: The March Networks Advantage</vt:lpstr>
      <vt:lpstr>What are the benefits of Cloud Storage?</vt:lpstr>
      <vt:lpstr>What are the benefits of Cloud Storage?</vt:lpstr>
      <vt:lpstr>Cloud Sharing: Evidence Vault</vt:lpstr>
      <vt:lpstr>Product Portfolio</vt:lpstr>
      <vt:lpstr>Complete Video Solutions</vt:lpstr>
      <vt:lpstr>Recorders</vt:lpstr>
      <vt:lpstr>Ruggedized Mobile Platform for Transit</vt:lpstr>
      <vt:lpstr>Ruggedized Mobile Platform for Transit</vt:lpstr>
      <vt:lpstr>High-Performance, Highly Reliable  Video Recorders for Fixed Environments</vt:lpstr>
      <vt:lpstr>High-Performance,  Highly Reliable Video Recorders for Fixed Environments</vt:lpstr>
      <vt:lpstr>IP Cameras</vt:lpstr>
      <vt:lpstr>IP Cameras Designed for Specific, Vertical Market Applications</vt:lpstr>
      <vt:lpstr>VA5 IR 360°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Ella Markham</dc:creator>
  <cp:lastModifiedBy>Ella Markham</cp:lastModifiedBy>
  <cp:revision>3</cp:revision>
  <cp:lastPrinted>2018-11-28T16:50:08Z</cp:lastPrinted>
  <dcterms:created xsi:type="dcterms:W3CDTF">2023-09-27T14:55:13Z</dcterms:created>
  <dcterms:modified xsi:type="dcterms:W3CDTF">2023-11-13T15:30:33Z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0x010100D2791FFDA99FBE41ACBC6674FA1D4A03</vt:lpwstr>
  </property>
  <property fmtid="{D5CDD505-2E9C-101B-9397-08002B2CF9AE}" pid="3" name="_dlc_DocIdItemGuid">
    <vt:lpwstr>1a4515c8-8972-4c59-b19d-d024d56135d3</vt:lpwstr>
  </property>
</Properties>
</file>